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8"/>
  </p:notesMasterIdLst>
  <p:handoutMasterIdLst>
    <p:handoutMasterId r:id="rId29"/>
  </p:handoutMasterIdLst>
  <p:sldIdLst>
    <p:sldId id="294" r:id="rId5"/>
    <p:sldId id="295" r:id="rId6"/>
    <p:sldId id="296" r:id="rId7"/>
    <p:sldId id="297" r:id="rId8"/>
    <p:sldId id="291" r:id="rId9"/>
    <p:sldId id="298" r:id="rId10"/>
    <p:sldId id="299" r:id="rId11"/>
    <p:sldId id="300" r:id="rId12"/>
    <p:sldId id="302" r:id="rId13"/>
    <p:sldId id="301" r:id="rId14"/>
    <p:sldId id="303" r:id="rId15"/>
    <p:sldId id="306" r:id="rId16"/>
    <p:sldId id="307" r:id="rId17"/>
    <p:sldId id="308" r:id="rId18"/>
    <p:sldId id="309" r:id="rId19"/>
    <p:sldId id="310" r:id="rId20"/>
    <p:sldId id="311" r:id="rId21"/>
    <p:sldId id="312" r:id="rId22"/>
    <p:sldId id="313" r:id="rId23"/>
    <p:sldId id="315" r:id="rId24"/>
    <p:sldId id="314" r:id="rId25"/>
    <p:sldId id="316" r:id="rId26"/>
    <p:sldId id="293" r:id="rId27"/>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5"/>
    <a:srgbClr val="FFC84B"/>
    <a:srgbClr val="3C4798"/>
    <a:srgbClr val="E68637"/>
    <a:srgbClr val="F6A287"/>
    <a:srgbClr val="E98B0D"/>
    <a:srgbClr val="E2973C"/>
    <a:srgbClr val="9BD49E"/>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39" autoAdjust="0"/>
  </p:normalViewPr>
  <p:slideViewPr>
    <p:cSldViewPr snapToGrid="0">
      <p:cViewPr varScale="1">
        <p:scale>
          <a:sx n="74" d="100"/>
          <a:sy n="74" d="100"/>
        </p:scale>
        <p:origin x="994" y="283"/>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26/09/2025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5:08:51.104"/>
    </inkml:context>
    <inkml:brush xml:id="br0">
      <inkml:brushProperty name="width" value="0.05" units="cm"/>
      <inkml:brushProperty name="height" value="0.05" units="cm"/>
      <inkml:brushProperty name="color" value="#E71224"/>
    </inkml:brush>
  </inkml:definitions>
  <inkml:trace contextRef="#ctx0" brushRef="#br0">0 116 22282,'23092'-116'0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5:09:13.911"/>
    </inkml:context>
    <inkml:brush xml:id="br0">
      <inkml:brushProperty name="width" value="0.05" units="cm"/>
      <inkml:brushProperty name="height" value="0.05" units="cm"/>
      <inkml:brushProperty name="color" value="#E71224"/>
    </inkml:brush>
  </inkml:definitions>
  <inkml:trace contextRef="#ctx0" brushRef="#br0">0 40 24375,'18821'0'0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5:09:33.266"/>
    </inkml:context>
    <inkml:brush xml:id="br0">
      <inkml:brushProperty name="width" value="0.05" units="cm"/>
      <inkml:brushProperty name="height" value="0.05" units="cm"/>
      <inkml:brushProperty name="color" value="#66CC00"/>
    </inkml:brush>
  </inkml:definitions>
  <inkml:trace contextRef="#ctx0" brushRef="#br0">0 1 24575,'551'18'0,"115"-4"0,-430-16 0,445 2-1365,-654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5:09:39.163"/>
    </inkml:context>
    <inkml:brush xml:id="br0">
      <inkml:brushProperty name="width" value="0.05" units="cm"/>
      <inkml:brushProperty name="height" value="0.05" units="cm"/>
      <inkml:brushProperty name="color" value="#66CC00"/>
    </inkml:brush>
  </inkml:definitions>
  <inkml:trace contextRef="#ctx0" brushRef="#br0">0 23 23954,'23929'0'0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5:09:44.981"/>
    </inkml:context>
    <inkml:brush xml:id="br0">
      <inkml:brushProperty name="width" value="0.05" units="cm"/>
      <inkml:brushProperty name="height" value="0.05" units="cm"/>
      <inkml:brushProperty name="color" value="#66CC00"/>
    </inkml:brush>
  </inkml:definitions>
  <inkml:trace contextRef="#ctx0" brushRef="#br0">0 173 24245,'7506'-173'0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6:38:58.666"/>
    </inkml:context>
    <inkml:brush xml:id="br0">
      <inkml:brushProperty name="width" value="0.05" units="cm"/>
      <inkml:brushProperty name="height" value="0.05" units="cm"/>
      <inkml:brushProperty name="color" value="#66CC00"/>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6:38:58.858"/>
    </inkml:context>
    <inkml:brush xml:id="br0">
      <inkml:brushProperty name="width" value="0.05" units="cm"/>
      <inkml:brushProperty name="height" value="0.05" units="cm"/>
      <inkml:brushProperty name="color" value="#66CC00"/>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6:38:58.985"/>
    </inkml:context>
    <inkml:brush xml:id="br0">
      <inkml:brushProperty name="width" value="0.05" units="cm"/>
      <inkml:brushProperty name="height" value="0.05" units="cm"/>
      <inkml:brushProperty name="color" value="#66CC00"/>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16:38:59.207"/>
    </inkml:context>
    <inkml:brush xml:id="br0">
      <inkml:brushProperty name="width" value="0.05" units="cm"/>
      <inkml:brushProperty name="height" value="0.05" units="cm"/>
      <inkml:brushProperty name="color" value="#66CC00"/>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26/09/2025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26/09/2025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26/09/2025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26/09/2025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26/09/2025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26/09/2025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26/09/2025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26/09/2025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26/09/2025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26/09/2025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26/09/2025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26/09/2025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E6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26/09/2025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066A5"/>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93149" y="3841"/>
            <a:ext cx="153926" cy="6858000"/>
          </a:xfrm>
          <a:prstGeom prst="rect">
            <a:avLst/>
          </a:prstGeom>
          <a:solidFill>
            <a:srgbClr val="FFC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363C7E3C-D1CC-EA2E-9375-487C430436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8424"/>
          <a:stretch>
            <a:fillRect/>
          </a:stretch>
        </p:blipFill>
        <p:spPr>
          <a:xfrm>
            <a:off x="0" y="3841"/>
            <a:ext cx="4988029"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26/09/2025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26/09/2025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26/09/2025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26/09/2025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26/09/2025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26/09/2025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26/09/2025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26/09/2025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topics/food-science/cereal" TargetMode="External"/><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hyperlink" Target="https://www.sciencedirect.com/topics/agricultural-and-biological-sciences/progesteron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cedirect.com/science/article/pii/S0002916523232761#t3" TargetMode="External"/><Relationship Id="rId2" Type="http://schemas.openxmlformats.org/officeDocument/2006/relationships/hyperlink" Target="https://www.sciencedirect.com/topics/food-science/vitamin-e" TargetMode="Externa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customXml" Target="../ink/ink5.xml"/><Relationship Id="rId3" Type="http://schemas.openxmlformats.org/officeDocument/2006/relationships/image" Target="../media/image8.png"/><Relationship Id="rId7" Type="http://schemas.openxmlformats.org/officeDocument/2006/relationships/customXml" Target="../ink/ink2.xml"/><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customXml" Target="../ink/ink3.xml"/><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hyperlink" Target="https://www.dietabit.it/alimenti/fast-food/torta-di-mele-mcdonald/" TargetMode="External"/><Relationship Id="rId13" Type="http://schemas.openxmlformats.org/officeDocument/2006/relationships/hyperlink" Target="https://www.dietabit.it/alimenti/forno/torta-al-cioccolato/" TargetMode="External"/><Relationship Id="rId18" Type="http://schemas.openxmlformats.org/officeDocument/2006/relationships/hyperlink" Target="https://www.dietabit.it/alimenti/fast-food/cheeseburger-mcdonald/" TargetMode="External"/><Relationship Id="rId3" Type="http://schemas.openxmlformats.org/officeDocument/2006/relationships/image" Target="../media/image15.png"/><Relationship Id="rId21" Type="http://schemas.openxmlformats.org/officeDocument/2006/relationships/hyperlink" Target="https://www.dietabit.it/alimenti/fast-food/taco-con-carne-formaggio-e-lattuga/" TargetMode="External"/><Relationship Id="rId7" Type="http://schemas.openxmlformats.org/officeDocument/2006/relationships/hyperlink" Target="https://www.dietabit.it/alimenti/oli-grassi/margarina/" TargetMode="External"/><Relationship Id="rId12" Type="http://schemas.openxmlformats.org/officeDocument/2006/relationships/hyperlink" Target="https://www.dietabit.it/alimenti/manzo/carne-macinata-25-grasso/" TargetMode="External"/><Relationship Id="rId17" Type="http://schemas.openxmlformats.org/officeDocument/2006/relationships/hyperlink" Target="https://www.dietabit.it/alimenti/uova/omelette/" TargetMode="External"/><Relationship Id="rId2" Type="http://schemas.openxmlformats.org/officeDocument/2006/relationships/customXml" Target="../ink/ink6.xml"/><Relationship Id="rId16" Type="http://schemas.openxmlformats.org/officeDocument/2006/relationships/hyperlink" Target="https://www.dietabit.it/alimenti/fast-food/cheeseburger-burger-king/" TargetMode="External"/><Relationship Id="rId20" Type="http://schemas.openxmlformats.org/officeDocument/2006/relationships/hyperlink" Target="https://www.dietabit.it/alimenti/manzo/cervello-di-manzo/" TargetMode="External"/><Relationship Id="rId1" Type="http://schemas.openxmlformats.org/officeDocument/2006/relationships/slideLayout" Target="../slideLayouts/slideLayout9.xml"/><Relationship Id="rId6" Type="http://schemas.openxmlformats.org/officeDocument/2006/relationships/customXml" Target="../ink/ink9.xml"/><Relationship Id="rId11" Type="http://schemas.openxmlformats.org/officeDocument/2006/relationships/hyperlink" Target="https://www.dietabit.it/alimenti/burro-panna/burro/" TargetMode="External"/><Relationship Id="rId24" Type="http://schemas.openxmlformats.org/officeDocument/2006/relationships/image" Target="../media/image11.jpeg"/><Relationship Id="rId5" Type="http://schemas.openxmlformats.org/officeDocument/2006/relationships/customXml" Target="../ink/ink8.xml"/><Relationship Id="rId15" Type="http://schemas.openxmlformats.org/officeDocument/2006/relationships/hyperlink" Target="https://www.dietabit.it/alimenti/salumi/wurstel-di-tacchino/" TargetMode="External"/><Relationship Id="rId23" Type="http://schemas.openxmlformats.org/officeDocument/2006/relationships/image" Target="../media/image10.jpeg"/><Relationship Id="rId10" Type="http://schemas.openxmlformats.org/officeDocument/2006/relationships/hyperlink" Target="https://www.dietabit.it/alimenti/dolci/glassa-al-cocco/" TargetMode="External"/><Relationship Id="rId19" Type="http://schemas.openxmlformats.org/officeDocument/2006/relationships/hyperlink" Target="https://www.dietabit.it/alimenti/uova/uova-strapazzate/" TargetMode="External"/><Relationship Id="rId4" Type="http://schemas.openxmlformats.org/officeDocument/2006/relationships/customXml" Target="../ink/ink7.xml"/><Relationship Id="rId9" Type="http://schemas.openxmlformats.org/officeDocument/2006/relationships/hyperlink" Target="https://www.dietabit.it/alimenti/fast-food/gamberetti-fritti/" TargetMode="External"/><Relationship Id="rId14" Type="http://schemas.openxmlformats.org/officeDocument/2006/relationships/hyperlink" Target="https://www.dietabit.it/alimenti/fast-food/doppio-cheeseburger-mcdonald/" TargetMode="External"/><Relationship Id="rId22" Type="http://schemas.openxmlformats.org/officeDocument/2006/relationships/hyperlink" Target="https://www.dietabit.it/alimenti/forno/cracker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602513" y="758952"/>
            <a:ext cx="5921829" cy="3203448"/>
          </a:xfrm>
        </p:spPr>
        <p:txBody>
          <a:bodyPr>
            <a:normAutofit/>
          </a:bodyPr>
          <a:lstStyle/>
          <a:p>
            <a:r>
              <a:rPr lang="it-IT" sz="3600" dirty="0">
                <a:latin typeface="Calibri" panose="020F0502020204030204" pitchFamily="34" charset="0"/>
                <a:ea typeface="Calibri" panose="020F0502020204030204" pitchFamily="34" charset="0"/>
                <a:cs typeface="Calibri" panose="020F0502020204030204" pitchFamily="34" charset="0"/>
              </a:rPr>
              <a:t>Infertilità nella donna con obesità: </a:t>
            </a:r>
            <a:br>
              <a:rPr lang="it-IT" sz="3600" dirty="0">
                <a:latin typeface="Calibri" panose="020F0502020204030204" pitchFamily="34" charset="0"/>
                <a:ea typeface="Calibri" panose="020F0502020204030204" pitchFamily="34" charset="0"/>
                <a:cs typeface="Calibri" panose="020F0502020204030204" pitchFamily="34" charset="0"/>
              </a:rPr>
            </a:br>
            <a:r>
              <a:rPr lang="it-IT" sz="3600" dirty="0">
                <a:latin typeface="Calibri" panose="020F0502020204030204" pitchFamily="34" charset="0"/>
                <a:ea typeface="Calibri" panose="020F0502020204030204" pitchFamily="34" charset="0"/>
                <a:cs typeface="Calibri" panose="020F0502020204030204" pitchFamily="34" charset="0"/>
              </a:rPr>
              <a:t>trattamento dietetico-comportamentale</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762171" y="4426857"/>
            <a:ext cx="6255658" cy="1361295"/>
          </a:xfrm>
        </p:spPr>
        <p:txBody>
          <a:bodyPr>
            <a:normAutofit fontScale="62500" lnSpcReduction="20000"/>
          </a:bodyPr>
          <a:lstStyle/>
          <a:p>
            <a:r>
              <a:rPr lang="it-IT" sz="2800" b="1" dirty="0">
                <a:solidFill>
                  <a:srgbClr val="E98B0D"/>
                </a:solidFill>
                <a:latin typeface="Calibri" panose="020F0502020204030204" pitchFamily="34" charset="0"/>
                <a:ea typeface="Calibri" panose="020F0502020204030204" pitchFamily="34" charset="0"/>
                <a:cs typeface="Calibri" panose="020F0502020204030204" pitchFamily="34" charset="0"/>
              </a:rPr>
              <a:t>Anna </a:t>
            </a:r>
            <a:r>
              <a:rPr lang="it-IT" sz="2800" b="1" dirty="0" err="1">
                <a:solidFill>
                  <a:srgbClr val="E98B0D"/>
                </a:solidFill>
                <a:latin typeface="Calibri" panose="020F0502020204030204" pitchFamily="34" charset="0"/>
                <a:ea typeface="Calibri" panose="020F0502020204030204" pitchFamily="34" charset="0"/>
                <a:cs typeface="Calibri" panose="020F0502020204030204" pitchFamily="34" charset="0"/>
              </a:rPr>
              <a:t>maria</a:t>
            </a:r>
            <a:r>
              <a:rPr lang="it-IT" sz="2800" b="1" dirty="0">
                <a:solidFill>
                  <a:srgbClr val="E98B0D"/>
                </a:solidFill>
                <a:latin typeface="Calibri" panose="020F0502020204030204" pitchFamily="34" charset="0"/>
                <a:ea typeface="Calibri" panose="020F0502020204030204" pitchFamily="34" charset="0"/>
                <a:cs typeface="Calibri" panose="020F0502020204030204" pitchFamily="34" charset="0"/>
              </a:rPr>
              <a:t> barile</a:t>
            </a:r>
          </a:p>
          <a:p>
            <a:r>
              <a:rPr lang="it-IT" sz="2800" b="1" dirty="0">
                <a:solidFill>
                  <a:srgbClr val="E98B0D"/>
                </a:solidFill>
                <a:latin typeface="Calibri" panose="020F0502020204030204" pitchFamily="34" charset="0"/>
                <a:ea typeface="Calibri" panose="020F0502020204030204" pitchFamily="34" charset="0"/>
                <a:cs typeface="Calibri" panose="020F0502020204030204" pitchFamily="34" charset="0"/>
              </a:rPr>
              <a:t>DIETISTA-AOU PAOLO GIACCONE</a:t>
            </a:r>
          </a:p>
          <a:p>
            <a:r>
              <a:rPr lang="it-IT" sz="2800" b="1" dirty="0">
                <a:solidFill>
                  <a:srgbClr val="E98B0D"/>
                </a:solidFill>
                <a:latin typeface="Calibri" panose="020F0502020204030204" pitchFamily="34" charset="0"/>
                <a:ea typeface="Calibri" panose="020F0502020204030204" pitchFamily="34" charset="0"/>
                <a:cs typeface="Calibri" panose="020F0502020204030204" pitchFamily="34" charset="0"/>
              </a:rPr>
              <a:t>Psd Nutrizione clinica, obesità e malattie del metabolismo</a:t>
            </a:r>
          </a:p>
        </p:txBody>
      </p:sp>
      <p:pic>
        <p:nvPicPr>
          <p:cNvPr id="2" name="Picture 2" descr="Azienda Ospedaliera Universitaria Policlinico 'Paolo Giaccone'">
            <a:extLst>
              <a:ext uri="{FF2B5EF4-FFF2-40B4-BE49-F238E27FC236}">
                <a16:creationId xmlns:a16="http://schemas.microsoft.com/office/drawing/2014/main" id="{A4663974-8CCA-4057-C11E-C56B87928C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89" t="10851" r="10751" b="10813"/>
          <a:stretch/>
        </p:blipFill>
        <p:spPr bwMode="auto">
          <a:xfrm>
            <a:off x="10839487" y="3818040"/>
            <a:ext cx="1044000" cy="104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64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gi spesso tonno in scatola? 3 cose che dovresti assolutamente  considerare - greenMe">
            <a:extLst>
              <a:ext uri="{FF2B5EF4-FFF2-40B4-BE49-F238E27FC236}">
                <a16:creationId xmlns:a16="http://schemas.microsoft.com/office/drawing/2014/main" id="{00D10E69-E044-C415-4157-B10D8EF74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86" y="1970737"/>
            <a:ext cx="7479160" cy="440928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DE622121-A892-CF79-DEA9-C3E07258F308}"/>
              </a:ext>
            </a:extLst>
          </p:cNvPr>
          <p:cNvPicPr>
            <a:picLocks noChangeAspect="1"/>
          </p:cNvPicPr>
          <p:nvPr/>
        </p:nvPicPr>
        <p:blipFill>
          <a:blip r:embed="rId3"/>
          <a:stretch>
            <a:fillRect/>
          </a:stretch>
        </p:blipFill>
        <p:spPr>
          <a:xfrm>
            <a:off x="584186" y="664843"/>
            <a:ext cx="7406423" cy="1305894"/>
          </a:xfrm>
          <a:prstGeom prst="rect">
            <a:avLst/>
          </a:prstGeom>
        </p:spPr>
      </p:pic>
      <p:sp>
        <p:nvSpPr>
          <p:cNvPr id="7" name="CasellaDiTesto 6">
            <a:extLst>
              <a:ext uri="{FF2B5EF4-FFF2-40B4-BE49-F238E27FC236}">
                <a16:creationId xmlns:a16="http://schemas.microsoft.com/office/drawing/2014/main" id="{A54590C2-1715-F5D4-4276-5C3B5B3B886B}"/>
              </a:ext>
            </a:extLst>
          </p:cNvPr>
          <p:cNvSpPr txBox="1"/>
          <p:nvPr/>
        </p:nvSpPr>
        <p:spPr>
          <a:xfrm>
            <a:off x="8354290" y="2407125"/>
            <a:ext cx="3335482" cy="1754326"/>
          </a:xfrm>
          <a:prstGeom prst="rect">
            <a:avLst/>
          </a:prstGeom>
          <a:noFill/>
        </p:spPr>
        <p:txBody>
          <a:bodyPr wrap="square" rtlCol="0">
            <a:spAutoFit/>
          </a:bodyPr>
          <a:lstStyle/>
          <a:p>
            <a:r>
              <a:rPr lang="en-US" dirty="0"/>
              <a:t>High levels of mercury can cause a cytotoxic and genotoxic effect, which damages cells and DNA, </a:t>
            </a:r>
            <a:r>
              <a:rPr lang="en-US" b="1" dirty="0"/>
              <a:t>compromising the quality of oocytes and reproductive capacity</a:t>
            </a:r>
          </a:p>
        </p:txBody>
      </p:sp>
    </p:spTree>
    <p:extLst>
      <p:ext uri="{BB962C8B-B14F-4D97-AF65-F5344CB8AC3E}">
        <p14:creationId xmlns:p14="http://schemas.microsoft.com/office/powerpoint/2010/main" val="345893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A1FB238-48A0-0A2B-9061-F4781987CCCD}"/>
              </a:ext>
            </a:extLst>
          </p:cNvPr>
          <p:cNvSpPr txBox="1"/>
          <p:nvPr/>
        </p:nvSpPr>
        <p:spPr>
          <a:xfrm>
            <a:off x="363682" y="1039091"/>
            <a:ext cx="6276109" cy="3693319"/>
          </a:xfrm>
          <a:prstGeom prst="rect">
            <a:avLst/>
          </a:prstGeom>
          <a:noFill/>
        </p:spPr>
        <p:txBody>
          <a:bodyPr wrap="square">
            <a:spAutoFit/>
          </a:bodyPr>
          <a:lstStyle/>
          <a:p>
            <a:pPr algn="l"/>
            <a:r>
              <a:rPr lang="en-US" sz="1800" b="0" i="0" u="none" strike="noStrike" baseline="0" dirty="0">
                <a:solidFill>
                  <a:srgbClr val="272727"/>
                </a:solidFill>
                <a:latin typeface="Calibri" panose="020F0502020204030204" pitchFamily="34" charset="0"/>
                <a:ea typeface="Calibri" panose="020F0502020204030204" pitchFamily="34" charset="0"/>
                <a:cs typeface="Calibri" panose="020F0502020204030204" pitchFamily="34" charset="0"/>
              </a:rPr>
              <a:t>Protein intake should align with recommendations for the</a:t>
            </a:r>
          </a:p>
          <a:p>
            <a:pPr algn="l"/>
            <a:r>
              <a:rPr lang="en-US" sz="1800" b="0" i="0" u="none" strike="noStrike" baseline="0" dirty="0">
                <a:solidFill>
                  <a:srgbClr val="272727"/>
                </a:solidFill>
                <a:latin typeface="Calibri" panose="020F0502020204030204" pitchFamily="34" charset="0"/>
                <a:ea typeface="Calibri" panose="020F0502020204030204" pitchFamily="34" charset="0"/>
                <a:cs typeface="Calibri" panose="020F0502020204030204" pitchFamily="34" charset="0"/>
              </a:rPr>
              <a:t>general population, considering factors such as physical activity</a:t>
            </a:r>
          </a:p>
          <a:p>
            <a:pPr algn="l"/>
            <a:r>
              <a:rPr lang="en-US" sz="1800" b="0" i="0" u="none" strike="noStrike" baseline="0" dirty="0">
                <a:solidFill>
                  <a:srgbClr val="272727"/>
                </a:solidFill>
                <a:latin typeface="Calibri" panose="020F0502020204030204" pitchFamily="34" charset="0"/>
                <a:ea typeface="Calibri" panose="020F0502020204030204" pitchFamily="34" charset="0"/>
                <a:cs typeface="Calibri" panose="020F0502020204030204" pitchFamily="34" charset="0"/>
              </a:rPr>
              <a:t>levels, and it is advisable to prioritize plant protein sources.</a:t>
            </a:r>
          </a:p>
          <a:p>
            <a:pPr algn="l"/>
            <a:endParaRPr lang="en-US" sz="1800" b="0" i="0" u="none" strike="noStrike" baseline="0" dirty="0">
              <a:solidFill>
                <a:srgbClr val="272727"/>
              </a:solidFill>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solidFill>
                  <a:srgbClr val="272727"/>
                </a:solidFill>
                <a:latin typeface="Calibri" panose="020F0502020204030204" pitchFamily="34" charset="0"/>
                <a:ea typeface="Calibri" panose="020F0502020204030204" pitchFamily="34" charset="0"/>
                <a:cs typeface="Calibri" panose="020F0502020204030204" pitchFamily="34" charset="0"/>
              </a:rPr>
              <a:t>The prospective Nurses Health Cohort Study II (NHS II) indicated</a:t>
            </a:r>
          </a:p>
          <a:p>
            <a:pPr algn="l"/>
            <a:r>
              <a:rPr lang="en-US" sz="1800" b="0" i="0" u="none" strike="noStrike" baseline="0" dirty="0">
                <a:solidFill>
                  <a:srgbClr val="272727"/>
                </a:solidFill>
                <a:latin typeface="Calibri" panose="020F0502020204030204" pitchFamily="34" charset="0"/>
                <a:ea typeface="Calibri" panose="020F0502020204030204" pitchFamily="34" charset="0"/>
                <a:cs typeface="Calibri" panose="020F0502020204030204" pitchFamily="34" charset="0"/>
              </a:rPr>
              <a:t>that </a:t>
            </a:r>
            <a:r>
              <a:rPr lang="en-US" sz="1800" b="1" i="0" u="none" strike="noStrike" baseline="0" dirty="0">
                <a:solidFill>
                  <a:schemeClr val="accent1"/>
                </a:solidFill>
                <a:latin typeface="Calibri" panose="020F0502020204030204" pitchFamily="34" charset="0"/>
                <a:ea typeface="Calibri" panose="020F0502020204030204" pitchFamily="34" charset="0"/>
                <a:cs typeface="Calibri" panose="020F0502020204030204" pitchFamily="34" charset="0"/>
              </a:rPr>
              <a:t>substituting 5% of energy from animal protein with plant protein could decrease anovulatory infertility risk by more than 50%. </a:t>
            </a:r>
          </a:p>
          <a:p>
            <a:pPr algn="l"/>
            <a:r>
              <a:rPr lang="en-US" sz="1800" b="0" i="0" u="none" strike="noStrike" baseline="0" dirty="0">
                <a:solidFill>
                  <a:srgbClr val="272727"/>
                </a:solidFill>
                <a:latin typeface="Calibri" panose="020F0502020204030204" pitchFamily="34" charset="0"/>
                <a:ea typeface="Calibri" panose="020F0502020204030204" pitchFamily="34" charset="0"/>
                <a:cs typeface="Calibri" panose="020F0502020204030204" pitchFamily="34" charset="0"/>
              </a:rPr>
              <a:t>This outcome may stem from the varying impacts of plant and animal proteins on insulin and insulin-like growth-factor I (IGF-I) secretion, with plant protein’s potential fertility benefits likely arising from its weaker insulin response compared to animal protein.</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72702FF5-9766-3860-2223-3D8FBB77C7A7}"/>
              </a:ext>
            </a:extLst>
          </p:cNvPr>
          <p:cNvSpPr txBox="1"/>
          <p:nvPr/>
        </p:nvSpPr>
        <p:spPr>
          <a:xfrm>
            <a:off x="2213264" y="83128"/>
            <a:ext cx="7938653" cy="461665"/>
          </a:xfrm>
          <a:prstGeom prst="rect">
            <a:avLst/>
          </a:prstGeom>
          <a:noFill/>
        </p:spPr>
        <p:txBody>
          <a:bodyPr wrap="square">
            <a:spAutoFit/>
          </a:bodyPr>
          <a:lstStyle/>
          <a:p>
            <a:pPr algn="ctr"/>
            <a:r>
              <a:rPr lang="en-US" sz="2400" b="1" dirty="0">
                <a:solidFill>
                  <a:schemeClr val="accent1"/>
                </a:solidFill>
              </a:rPr>
              <a:t>Less animal protein and more proteins of plant origin</a:t>
            </a:r>
            <a:endParaRPr lang="it-IT" sz="2400" b="1" dirty="0">
              <a:solidFill>
                <a:schemeClr val="accent1"/>
              </a:solidFill>
            </a:endParaRPr>
          </a:p>
        </p:txBody>
      </p:sp>
      <p:pic>
        <p:nvPicPr>
          <p:cNvPr id="5122" name="Picture 2" descr="r/Infographics - Protein content in Plant based and Animal based proteins">
            <a:extLst>
              <a:ext uri="{FF2B5EF4-FFF2-40B4-BE49-F238E27FC236}">
                <a16:creationId xmlns:a16="http://schemas.microsoft.com/office/drawing/2014/main" id="{942992D6-2A49-C41A-6874-6FE7ACC3C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255" y="1215735"/>
            <a:ext cx="4946073" cy="49460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uovi LARN: più proteine a base vegetale nella nostra dieta - Prodotti a  base vegetale">
            <a:extLst>
              <a:ext uri="{FF2B5EF4-FFF2-40B4-BE49-F238E27FC236}">
                <a16:creationId xmlns:a16="http://schemas.microsoft.com/office/drawing/2014/main" id="{A326DF40-43C2-830C-1922-D10B008F8A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17" y="4852555"/>
            <a:ext cx="1080110" cy="154824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F59EDF6-7BF9-3599-921D-8E8E7135E04A}"/>
              </a:ext>
            </a:extLst>
          </p:cNvPr>
          <p:cNvSpPr txBox="1"/>
          <p:nvPr/>
        </p:nvSpPr>
        <p:spPr>
          <a:xfrm>
            <a:off x="1828800" y="5142791"/>
            <a:ext cx="3719945" cy="646331"/>
          </a:xfrm>
          <a:prstGeom prst="rect">
            <a:avLst/>
          </a:prstGeom>
          <a:noFill/>
        </p:spPr>
        <p:txBody>
          <a:bodyPr wrap="square" rtlCol="0">
            <a:spAutoFit/>
          </a:bodyPr>
          <a:lstStyle/>
          <a:p>
            <a:r>
              <a:rPr lang="en-US" b="1" dirty="0">
                <a:solidFill>
                  <a:schemeClr val="tx2"/>
                </a:solidFill>
              </a:rPr>
              <a:t>                         3:1 ratio </a:t>
            </a:r>
          </a:p>
          <a:p>
            <a:r>
              <a:rPr lang="en-US" dirty="0"/>
              <a:t>          in favor of vegetable proteins</a:t>
            </a:r>
            <a:endParaRPr lang="it-IT" dirty="0"/>
          </a:p>
        </p:txBody>
      </p:sp>
    </p:spTree>
    <p:extLst>
      <p:ext uri="{BB962C8B-B14F-4D97-AF65-F5344CB8AC3E}">
        <p14:creationId xmlns:p14="http://schemas.microsoft.com/office/powerpoint/2010/main" val="151928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B0065E-0CDE-E7C0-663F-D07232E235DB}"/>
              </a:ext>
            </a:extLst>
          </p:cNvPr>
          <p:cNvSpPr txBox="1"/>
          <p:nvPr/>
        </p:nvSpPr>
        <p:spPr>
          <a:xfrm>
            <a:off x="7782791" y="374073"/>
            <a:ext cx="4187536" cy="5355312"/>
          </a:xfrm>
          <a:prstGeom prst="rect">
            <a:avLst/>
          </a:prstGeom>
          <a:noFill/>
        </p:spPr>
        <p:txBody>
          <a:bodyPr wrap="square">
            <a:spAutoFit/>
          </a:bodyPr>
          <a:lstStyle/>
          <a:p>
            <a:endParaRPr lang="en-US" dirty="0"/>
          </a:p>
          <a:p>
            <a:r>
              <a:rPr lang="en-US" dirty="0"/>
              <a:t>In summary, we observed </a:t>
            </a:r>
            <a:r>
              <a:rPr lang="en-US" b="1" dirty="0"/>
              <a:t>a positive association between intake of low-fat dairy foods </a:t>
            </a:r>
            <a:r>
              <a:rPr lang="en-US" dirty="0"/>
              <a:t>(especially yogurt and sherbet/frozen yogurt) </a:t>
            </a:r>
            <a:r>
              <a:rPr lang="en-US" b="1" dirty="0"/>
              <a:t>and anovulatory infertility and an inverse association between intake of high-fat dairy foods </a:t>
            </a:r>
            <a:r>
              <a:rPr lang="en-US" dirty="0"/>
              <a:t>(especially whole milk and ice cream) and this disease. </a:t>
            </a:r>
          </a:p>
          <a:p>
            <a:endParaRPr lang="en-US" dirty="0"/>
          </a:p>
          <a:p>
            <a:r>
              <a:rPr lang="en-US" dirty="0"/>
              <a:t>The intake of dairy fat, or a fat-soluble substance present in dairy foods, may partly explain the association between high-fat dairy and anovulatory infertility. Further, our data do not support the hypothesis that, within the observed range of intake, </a:t>
            </a:r>
            <a:r>
              <a:rPr lang="en-US" b="1" dirty="0"/>
              <a:t>lactose significantly impairs ovulatory function </a:t>
            </a:r>
            <a:r>
              <a:rPr lang="en-US" dirty="0"/>
              <a:t>to the point of affecting fertility. </a:t>
            </a:r>
            <a:endParaRPr lang="it-IT" dirty="0"/>
          </a:p>
        </p:txBody>
      </p:sp>
      <p:sp>
        <p:nvSpPr>
          <p:cNvPr id="6" name="CasellaDiTesto 5">
            <a:extLst>
              <a:ext uri="{FF2B5EF4-FFF2-40B4-BE49-F238E27FC236}">
                <a16:creationId xmlns:a16="http://schemas.microsoft.com/office/drawing/2014/main" id="{69B756DD-9702-5C93-9113-0D56BB6B76BD}"/>
              </a:ext>
            </a:extLst>
          </p:cNvPr>
          <p:cNvSpPr txBox="1"/>
          <p:nvPr/>
        </p:nvSpPr>
        <p:spPr>
          <a:xfrm>
            <a:off x="4613565" y="197427"/>
            <a:ext cx="2937154" cy="400110"/>
          </a:xfrm>
          <a:prstGeom prst="rect">
            <a:avLst/>
          </a:prstGeom>
          <a:noFill/>
        </p:spPr>
        <p:txBody>
          <a:bodyPr wrap="square" rtlCol="0">
            <a:spAutoFit/>
          </a:bodyPr>
          <a:lstStyle/>
          <a:p>
            <a:r>
              <a:rPr lang="it-IT" sz="2000" b="1" dirty="0">
                <a:solidFill>
                  <a:schemeClr val="tx2"/>
                </a:solidFill>
              </a:rPr>
              <a:t>High </a:t>
            </a:r>
            <a:r>
              <a:rPr lang="it-IT" sz="2000" b="1" dirty="0" err="1">
                <a:solidFill>
                  <a:schemeClr val="tx2"/>
                </a:solidFill>
              </a:rPr>
              <a:t>fat</a:t>
            </a:r>
            <a:r>
              <a:rPr lang="it-IT" sz="2000" b="1" dirty="0">
                <a:solidFill>
                  <a:schemeClr val="tx2"/>
                </a:solidFill>
              </a:rPr>
              <a:t>/ Whole - </a:t>
            </a:r>
            <a:r>
              <a:rPr lang="it-IT" sz="2000" b="1" dirty="0" err="1">
                <a:solidFill>
                  <a:schemeClr val="tx2"/>
                </a:solidFill>
              </a:rPr>
              <a:t>Dairy</a:t>
            </a:r>
            <a:endParaRPr lang="it-IT" sz="2000" b="1" dirty="0">
              <a:solidFill>
                <a:schemeClr val="tx2"/>
              </a:solidFill>
            </a:endParaRPr>
          </a:p>
        </p:txBody>
      </p:sp>
      <p:pic>
        <p:nvPicPr>
          <p:cNvPr id="8" name="Immagine 7">
            <a:extLst>
              <a:ext uri="{FF2B5EF4-FFF2-40B4-BE49-F238E27FC236}">
                <a16:creationId xmlns:a16="http://schemas.microsoft.com/office/drawing/2014/main" id="{8A748CBB-639E-B2FF-0FBE-6B610534D817}"/>
              </a:ext>
            </a:extLst>
          </p:cNvPr>
          <p:cNvPicPr>
            <a:picLocks noChangeAspect="1"/>
          </p:cNvPicPr>
          <p:nvPr/>
        </p:nvPicPr>
        <p:blipFill>
          <a:blip r:embed="rId2"/>
          <a:stretch>
            <a:fillRect/>
          </a:stretch>
        </p:blipFill>
        <p:spPr>
          <a:xfrm>
            <a:off x="287196" y="881904"/>
            <a:ext cx="7263523" cy="2031325"/>
          </a:xfrm>
          <a:prstGeom prst="rect">
            <a:avLst/>
          </a:prstGeom>
        </p:spPr>
      </p:pic>
      <p:pic>
        <p:nvPicPr>
          <p:cNvPr id="2050" name="Picture 2" descr="LATTICINI">
            <a:extLst>
              <a:ext uri="{FF2B5EF4-FFF2-40B4-BE49-F238E27FC236}">
                <a16:creationId xmlns:a16="http://schemas.microsoft.com/office/drawing/2014/main" id="{EBBA2005-A7BA-8FBF-C5D9-902A5A14F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1" y="3429000"/>
            <a:ext cx="4187536" cy="283356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0A2A4BF5-003F-26C8-E1A4-8AD60E1432E1}"/>
              </a:ext>
            </a:extLst>
          </p:cNvPr>
          <p:cNvSpPr txBox="1"/>
          <p:nvPr/>
        </p:nvSpPr>
        <p:spPr>
          <a:xfrm>
            <a:off x="457200" y="374073"/>
            <a:ext cx="2473036" cy="369332"/>
          </a:xfrm>
          <a:prstGeom prst="rect">
            <a:avLst/>
          </a:prstGeom>
          <a:noFill/>
        </p:spPr>
        <p:txBody>
          <a:bodyPr wrap="square">
            <a:spAutoFit/>
          </a:bodyPr>
          <a:lstStyle/>
          <a:p>
            <a:r>
              <a:rPr lang="it-IT" b="1" dirty="0"/>
              <a:t>Nurses’ Health Study II</a:t>
            </a:r>
            <a:r>
              <a:rPr lang="it-IT" dirty="0"/>
              <a:t> </a:t>
            </a:r>
          </a:p>
        </p:txBody>
      </p:sp>
    </p:spTree>
    <p:extLst>
      <p:ext uri="{BB962C8B-B14F-4D97-AF65-F5344CB8AC3E}">
        <p14:creationId xmlns:p14="http://schemas.microsoft.com/office/powerpoint/2010/main" val="604188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8FB3B0DD-4146-EA54-C9A8-50631199FD1A}"/>
              </a:ext>
            </a:extLst>
          </p:cNvPr>
          <p:cNvGraphicFramePr>
            <a:graphicFrameLocks noGrp="1"/>
          </p:cNvGraphicFramePr>
          <p:nvPr>
            <p:extLst>
              <p:ext uri="{D42A27DB-BD31-4B8C-83A1-F6EECF244321}">
                <p14:modId xmlns:p14="http://schemas.microsoft.com/office/powerpoint/2010/main" val="857748275"/>
              </p:ext>
            </p:extLst>
          </p:nvPr>
        </p:nvGraphicFramePr>
        <p:xfrm>
          <a:off x="353291" y="448270"/>
          <a:ext cx="7180120" cy="4521312"/>
        </p:xfrm>
        <a:graphic>
          <a:graphicData uri="http://schemas.openxmlformats.org/drawingml/2006/table">
            <a:tbl>
              <a:tblPr/>
              <a:tblGrid>
                <a:gridCol w="1795030">
                  <a:extLst>
                    <a:ext uri="{9D8B030D-6E8A-4147-A177-3AD203B41FA5}">
                      <a16:colId xmlns:a16="http://schemas.microsoft.com/office/drawing/2014/main" val="2756910803"/>
                    </a:ext>
                  </a:extLst>
                </a:gridCol>
                <a:gridCol w="1795030">
                  <a:extLst>
                    <a:ext uri="{9D8B030D-6E8A-4147-A177-3AD203B41FA5}">
                      <a16:colId xmlns:a16="http://schemas.microsoft.com/office/drawing/2014/main" val="2733226180"/>
                    </a:ext>
                  </a:extLst>
                </a:gridCol>
                <a:gridCol w="1795030">
                  <a:extLst>
                    <a:ext uri="{9D8B030D-6E8A-4147-A177-3AD203B41FA5}">
                      <a16:colId xmlns:a16="http://schemas.microsoft.com/office/drawing/2014/main" val="3017133986"/>
                    </a:ext>
                  </a:extLst>
                </a:gridCol>
                <a:gridCol w="1795030">
                  <a:extLst>
                    <a:ext uri="{9D8B030D-6E8A-4147-A177-3AD203B41FA5}">
                      <a16:colId xmlns:a16="http://schemas.microsoft.com/office/drawing/2014/main" val="1357728767"/>
                    </a:ext>
                  </a:extLst>
                </a:gridCol>
              </a:tblGrid>
              <a:tr h="486236">
                <a:tc>
                  <a:txBody>
                    <a:bodyPr/>
                    <a:lstStyle/>
                    <a:p>
                      <a:pPr>
                        <a:buNone/>
                      </a:pPr>
                      <a:r>
                        <a:rPr lang="it-IT" sz="1400" b="1" dirty="0">
                          <a:solidFill>
                            <a:schemeClr val="tx2"/>
                          </a:solidFill>
                        </a:rPr>
                        <a:t>Componente / Ormone</a:t>
                      </a:r>
                      <a:endParaRPr lang="it-IT" sz="1400" dirty="0">
                        <a:solidFill>
                          <a:schemeClr val="tx2"/>
                        </a:solidFill>
                      </a:endParaRPr>
                    </a:p>
                  </a:txBody>
                  <a:tcPr marL="52969" marR="52969" marT="26484" marB="26484" anchor="ctr">
                    <a:lnL>
                      <a:noFill/>
                    </a:lnL>
                    <a:lnR>
                      <a:noFill/>
                    </a:lnR>
                    <a:lnT>
                      <a:noFill/>
                    </a:lnT>
                    <a:lnB>
                      <a:noFill/>
                    </a:lnB>
                    <a:noFill/>
                  </a:tcPr>
                </a:tc>
                <a:tc>
                  <a:txBody>
                    <a:bodyPr/>
                    <a:lstStyle/>
                    <a:p>
                      <a:pPr algn="ctr">
                        <a:buNone/>
                      </a:pPr>
                      <a:r>
                        <a:rPr lang="it-IT" sz="1400" b="1" dirty="0">
                          <a:solidFill>
                            <a:schemeClr val="tx2"/>
                          </a:solidFill>
                        </a:rPr>
                        <a:t>Latte intero</a:t>
                      </a:r>
                      <a:endParaRPr lang="it-IT" sz="1400" dirty="0">
                        <a:solidFill>
                          <a:schemeClr val="tx2"/>
                        </a:solidFill>
                      </a:endParaRPr>
                    </a:p>
                  </a:txBody>
                  <a:tcPr marL="52969" marR="52969" marT="26484" marB="26484" anchor="ctr">
                    <a:lnL>
                      <a:noFill/>
                    </a:lnL>
                    <a:lnR>
                      <a:noFill/>
                    </a:lnR>
                    <a:lnT>
                      <a:noFill/>
                    </a:lnT>
                    <a:lnB>
                      <a:noFill/>
                    </a:lnB>
                    <a:noFill/>
                  </a:tcPr>
                </a:tc>
                <a:tc>
                  <a:txBody>
                    <a:bodyPr/>
                    <a:lstStyle/>
                    <a:p>
                      <a:pPr algn="ctr">
                        <a:buNone/>
                      </a:pPr>
                      <a:r>
                        <a:rPr lang="it-IT" sz="1400" b="1" dirty="0">
                          <a:solidFill>
                            <a:schemeClr val="tx2"/>
                          </a:solidFill>
                        </a:rPr>
                        <a:t>Latte scremato</a:t>
                      </a:r>
                      <a:endParaRPr lang="it-IT" sz="1400" dirty="0">
                        <a:solidFill>
                          <a:schemeClr val="tx2"/>
                        </a:solidFill>
                      </a:endParaRPr>
                    </a:p>
                  </a:txBody>
                  <a:tcPr marL="52969" marR="52969" marT="26484" marB="26484" anchor="ctr">
                    <a:lnL>
                      <a:noFill/>
                    </a:lnL>
                    <a:lnR>
                      <a:noFill/>
                    </a:lnR>
                    <a:lnT>
                      <a:noFill/>
                    </a:lnT>
                    <a:lnB>
                      <a:noFill/>
                    </a:lnB>
                    <a:noFill/>
                  </a:tcPr>
                </a:tc>
                <a:tc>
                  <a:txBody>
                    <a:bodyPr/>
                    <a:lstStyle/>
                    <a:p>
                      <a:pPr>
                        <a:buNone/>
                      </a:pPr>
                      <a:r>
                        <a:rPr lang="it-IT" sz="1400" b="1" dirty="0">
                          <a:solidFill>
                            <a:schemeClr val="tx2"/>
                          </a:solidFill>
                        </a:rPr>
                        <a:t>Effetto potenziale sulla fertilità</a:t>
                      </a:r>
                      <a:endParaRPr lang="it-IT" sz="1400" dirty="0">
                        <a:solidFill>
                          <a:schemeClr val="tx2"/>
                        </a:solidFill>
                      </a:endParaRPr>
                    </a:p>
                  </a:txBody>
                  <a:tcPr marL="52969" marR="52969" marT="26484" marB="26484" anchor="ctr">
                    <a:lnL>
                      <a:noFill/>
                    </a:lnL>
                    <a:lnR>
                      <a:noFill/>
                    </a:lnR>
                    <a:lnT>
                      <a:noFill/>
                    </a:lnT>
                    <a:lnB>
                      <a:noFill/>
                    </a:lnB>
                    <a:noFill/>
                  </a:tcPr>
                </a:tc>
                <a:extLst>
                  <a:ext uri="{0D108BD9-81ED-4DB2-BD59-A6C34878D82A}">
                    <a16:rowId xmlns:a16="http://schemas.microsoft.com/office/drawing/2014/main" val="2808673940"/>
                  </a:ext>
                </a:extLst>
              </a:tr>
              <a:tr h="441338">
                <a:tc>
                  <a:txBody>
                    <a:bodyPr/>
                    <a:lstStyle/>
                    <a:p>
                      <a:pPr>
                        <a:buNone/>
                      </a:pPr>
                      <a:r>
                        <a:rPr lang="it-IT" sz="1200" b="1" dirty="0">
                          <a:solidFill>
                            <a:srgbClr val="00B0F0"/>
                          </a:solidFill>
                        </a:rPr>
                        <a:t>Estrogeni (estradiolo, estrone)</a:t>
                      </a:r>
                      <a:endParaRPr lang="it-IT" sz="1200" dirty="0">
                        <a:solidFill>
                          <a:srgbClr val="00B0F0"/>
                        </a:solidFill>
                      </a:endParaRPr>
                    </a:p>
                  </a:txBody>
                  <a:tcPr marL="52969" marR="52969" marT="26484" marB="26484" anchor="ctr">
                    <a:lnL>
                      <a:noFill/>
                    </a:lnL>
                    <a:lnR>
                      <a:noFill/>
                    </a:lnR>
                    <a:lnT>
                      <a:noFill/>
                    </a:lnT>
                    <a:lnB>
                      <a:noFill/>
                    </a:lnB>
                    <a:noFill/>
                  </a:tcPr>
                </a:tc>
                <a:tc>
                  <a:txBody>
                    <a:bodyPr/>
                    <a:lstStyle/>
                    <a:p>
                      <a:pPr>
                        <a:buNone/>
                      </a:pPr>
                      <a:r>
                        <a:rPr lang="it-IT" sz="1200"/>
                        <a:t>✔ Maggiore quantità (liposolubili)</a:t>
                      </a:r>
                    </a:p>
                  </a:txBody>
                  <a:tcPr marL="52969" marR="52969" marT="26484" marB="26484" anchor="ctr">
                    <a:lnL>
                      <a:noFill/>
                    </a:lnL>
                    <a:lnR>
                      <a:noFill/>
                    </a:lnR>
                    <a:lnT>
                      <a:noFill/>
                    </a:lnT>
                    <a:lnB>
                      <a:noFill/>
                    </a:lnB>
                    <a:noFill/>
                  </a:tcPr>
                </a:tc>
                <a:tc>
                  <a:txBody>
                    <a:bodyPr/>
                    <a:lstStyle/>
                    <a:p>
                      <a:pPr>
                        <a:buNone/>
                      </a:pPr>
                      <a:r>
                        <a:rPr lang="it-IT" sz="1200"/>
                        <a:t>✘ Ridotto contenuto</a:t>
                      </a:r>
                    </a:p>
                  </a:txBody>
                  <a:tcPr marL="52969" marR="52969" marT="26484" marB="26484" anchor="ctr">
                    <a:lnL>
                      <a:noFill/>
                    </a:lnL>
                    <a:lnR>
                      <a:noFill/>
                    </a:lnR>
                    <a:lnT>
                      <a:noFill/>
                    </a:lnT>
                    <a:lnB>
                      <a:noFill/>
                    </a:lnB>
                    <a:noFill/>
                  </a:tcPr>
                </a:tc>
                <a:tc>
                  <a:txBody>
                    <a:bodyPr/>
                    <a:lstStyle/>
                    <a:p>
                      <a:pPr>
                        <a:buNone/>
                      </a:pPr>
                      <a:r>
                        <a:rPr lang="it-IT" sz="1200"/>
                        <a:t>Favoriscono l’equilibrio ormonale femminile</a:t>
                      </a:r>
                    </a:p>
                  </a:txBody>
                  <a:tcPr marL="52969" marR="52969" marT="26484" marB="26484" anchor="ctr">
                    <a:lnL>
                      <a:noFill/>
                    </a:lnL>
                    <a:lnR>
                      <a:noFill/>
                    </a:lnR>
                    <a:lnT>
                      <a:noFill/>
                    </a:lnT>
                    <a:lnB>
                      <a:noFill/>
                    </a:lnB>
                    <a:noFill/>
                  </a:tcPr>
                </a:tc>
                <a:extLst>
                  <a:ext uri="{0D108BD9-81ED-4DB2-BD59-A6C34878D82A}">
                    <a16:rowId xmlns:a16="http://schemas.microsoft.com/office/drawing/2014/main" val="580652190"/>
                  </a:ext>
                </a:extLst>
              </a:tr>
              <a:tr h="441338">
                <a:tc>
                  <a:txBody>
                    <a:bodyPr/>
                    <a:lstStyle/>
                    <a:p>
                      <a:pPr>
                        <a:buNone/>
                      </a:pPr>
                      <a:r>
                        <a:rPr lang="it-IT" sz="1200" b="1" dirty="0">
                          <a:solidFill>
                            <a:srgbClr val="00B0F0"/>
                          </a:solidFill>
                        </a:rPr>
                        <a:t>Progesterone</a:t>
                      </a:r>
                      <a:endParaRPr lang="it-IT" sz="1200" dirty="0">
                        <a:solidFill>
                          <a:srgbClr val="00B0F0"/>
                        </a:solidFill>
                      </a:endParaRPr>
                    </a:p>
                  </a:txBody>
                  <a:tcPr marL="52969" marR="52969" marT="26484" marB="26484" anchor="ctr">
                    <a:lnL>
                      <a:noFill/>
                    </a:lnL>
                    <a:lnR>
                      <a:noFill/>
                    </a:lnR>
                    <a:lnT>
                      <a:noFill/>
                    </a:lnT>
                    <a:lnB>
                      <a:noFill/>
                    </a:lnB>
                    <a:noFill/>
                  </a:tcPr>
                </a:tc>
                <a:tc>
                  <a:txBody>
                    <a:bodyPr/>
                    <a:lstStyle/>
                    <a:p>
                      <a:pPr>
                        <a:buNone/>
                      </a:pPr>
                      <a:r>
                        <a:rPr lang="it-IT" sz="1200"/>
                        <a:t>✔ Presente in concentrazione più alta</a:t>
                      </a:r>
                    </a:p>
                  </a:txBody>
                  <a:tcPr marL="52969" marR="52969" marT="26484" marB="26484" anchor="ctr">
                    <a:lnL>
                      <a:noFill/>
                    </a:lnL>
                    <a:lnR>
                      <a:noFill/>
                    </a:lnR>
                    <a:lnT>
                      <a:noFill/>
                    </a:lnT>
                    <a:lnB>
                      <a:noFill/>
                    </a:lnB>
                    <a:noFill/>
                  </a:tcPr>
                </a:tc>
                <a:tc>
                  <a:txBody>
                    <a:bodyPr/>
                    <a:lstStyle/>
                    <a:p>
                      <a:pPr>
                        <a:buNone/>
                      </a:pPr>
                      <a:r>
                        <a:rPr lang="it-IT" sz="1200"/>
                        <a:t>✘ Quantità molto ridotta</a:t>
                      </a:r>
                    </a:p>
                  </a:txBody>
                  <a:tcPr marL="52969" marR="52969" marT="26484" marB="26484" anchor="ctr">
                    <a:lnL>
                      <a:noFill/>
                    </a:lnL>
                    <a:lnR>
                      <a:noFill/>
                    </a:lnR>
                    <a:lnT>
                      <a:noFill/>
                    </a:lnT>
                    <a:lnB>
                      <a:noFill/>
                    </a:lnB>
                    <a:noFill/>
                  </a:tcPr>
                </a:tc>
                <a:tc>
                  <a:txBody>
                    <a:bodyPr/>
                    <a:lstStyle/>
                    <a:p>
                      <a:pPr>
                        <a:buNone/>
                      </a:pPr>
                      <a:r>
                        <a:rPr lang="it-IT" sz="1200"/>
                        <a:t>Supporta la funzione ovarica e la fase luteale</a:t>
                      </a:r>
                    </a:p>
                  </a:txBody>
                  <a:tcPr marL="52969" marR="52969" marT="26484" marB="26484" anchor="ctr">
                    <a:lnL>
                      <a:noFill/>
                    </a:lnL>
                    <a:lnR>
                      <a:noFill/>
                    </a:lnR>
                    <a:lnT>
                      <a:noFill/>
                    </a:lnT>
                    <a:lnB>
                      <a:noFill/>
                    </a:lnB>
                    <a:noFill/>
                  </a:tcPr>
                </a:tc>
                <a:extLst>
                  <a:ext uri="{0D108BD9-81ED-4DB2-BD59-A6C34878D82A}">
                    <a16:rowId xmlns:a16="http://schemas.microsoft.com/office/drawing/2014/main" val="3325562192"/>
                  </a:ext>
                </a:extLst>
              </a:tr>
              <a:tr h="630480">
                <a:tc>
                  <a:txBody>
                    <a:bodyPr/>
                    <a:lstStyle/>
                    <a:p>
                      <a:pPr>
                        <a:buNone/>
                      </a:pPr>
                      <a:r>
                        <a:rPr lang="it-IT" sz="1200" b="1">
                          <a:solidFill>
                            <a:srgbClr val="00B0F0"/>
                          </a:solidFill>
                        </a:rPr>
                        <a:t>Vitamina D (liposolubile)</a:t>
                      </a:r>
                      <a:endParaRPr lang="it-IT" sz="1200">
                        <a:solidFill>
                          <a:srgbClr val="00B0F0"/>
                        </a:solidFill>
                      </a:endParaRPr>
                    </a:p>
                  </a:txBody>
                  <a:tcPr marL="52969" marR="52969" marT="26484" marB="26484" anchor="ctr">
                    <a:lnL>
                      <a:noFill/>
                    </a:lnL>
                    <a:lnR>
                      <a:noFill/>
                    </a:lnR>
                    <a:lnT>
                      <a:noFill/>
                    </a:lnT>
                    <a:lnB>
                      <a:noFill/>
                    </a:lnB>
                    <a:noFill/>
                  </a:tcPr>
                </a:tc>
                <a:tc>
                  <a:txBody>
                    <a:bodyPr/>
                    <a:lstStyle/>
                    <a:p>
                      <a:pPr>
                        <a:buNone/>
                      </a:pPr>
                      <a:r>
                        <a:rPr lang="it-IT" sz="1200"/>
                        <a:t>✔ Più biodisponibile grazie alla presenza di grassi</a:t>
                      </a:r>
                    </a:p>
                  </a:txBody>
                  <a:tcPr marL="52969" marR="52969" marT="26484" marB="26484" anchor="ctr">
                    <a:lnL>
                      <a:noFill/>
                    </a:lnL>
                    <a:lnR>
                      <a:noFill/>
                    </a:lnR>
                    <a:lnT>
                      <a:noFill/>
                    </a:lnT>
                    <a:lnB>
                      <a:noFill/>
                    </a:lnB>
                    <a:noFill/>
                  </a:tcPr>
                </a:tc>
                <a:tc>
                  <a:txBody>
                    <a:bodyPr/>
                    <a:lstStyle/>
                    <a:p>
                      <a:pPr>
                        <a:buNone/>
                      </a:pPr>
                      <a:r>
                        <a:rPr lang="it-IT" sz="1200"/>
                        <a:t>✘ Minore assorbimento in assenza di grassi</a:t>
                      </a:r>
                    </a:p>
                  </a:txBody>
                  <a:tcPr marL="52969" marR="52969" marT="26484" marB="26484" anchor="ctr">
                    <a:lnL>
                      <a:noFill/>
                    </a:lnL>
                    <a:lnR>
                      <a:noFill/>
                    </a:lnR>
                    <a:lnT>
                      <a:noFill/>
                    </a:lnT>
                    <a:lnB>
                      <a:noFill/>
                    </a:lnB>
                    <a:noFill/>
                  </a:tcPr>
                </a:tc>
                <a:tc>
                  <a:txBody>
                    <a:bodyPr/>
                    <a:lstStyle/>
                    <a:p>
                      <a:pPr>
                        <a:buNone/>
                      </a:pPr>
                      <a:r>
                        <a:rPr lang="it-IT" sz="1200"/>
                        <a:t>Coinvolta nella regolazione ormonale e nella fertilità</a:t>
                      </a:r>
                    </a:p>
                  </a:txBody>
                  <a:tcPr marL="52969" marR="52969" marT="26484" marB="26484" anchor="ctr">
                    <a:lnL>
                      <a:noFill/>
                    </a:lnL>
                    <a:lnR>
                      <a:noFill/>
                    </a:lnR>
                    <a:lnT>
                      <a:noFill/>
                    </a:lnT>
                    <a:lnB>
                      <a:noFill/>
                    </a:lnB>
                    <a:noFill/>
                  </a:tcPr>
                </a:tc>
                <a:extLst>
                  <a:ext uri="{0D108BD9-81ED-4DB2-BD59-A6C34878D82A}">
                    <a16:rowId xmlns:a16="http://schemas.microsoft.com/office/drawing/2014/main" val="3796024549"/>
                  </a:ext>
                </a:extLst>
              </a:tr>
              <a:tr h="630480">
                <a:tc>
                  <a:txBody>
                    <a:bodyPr/>
                    <a:lstStyle/>
                    <a:p>
                      <a:pPr>
                        <a:buNone/>
                      </a:pPr>
                      <a:r>
                        <a:rPr lang="it-IT" sz="1200" b="1">
                          <a:solidFill>
                            <a:srgbClr val="00B0F0"/>
                          </a:solidFill>
                        </a:rPr>
                        <a:t>IGF-1</a:t>
                      </a:r>
                      <a:endParaRPr lang="it-IT" sz="1200">
                        <a:solidFill>
                          <a:srgbClr val="00B0F0"/>
                        </a:solidFill>
                      </a:endParaRPr>
                    </a:p>
                  </a:txBody>
                  <a:tcPr marL="52969" marR="52969" marT="26484" marB="26484" anchor="ctr">
                    <a:lnL>
                      <a:noFill/>
                    </a:lnL>
                    <a:lnR>
                      <a:noFill/>
                    </a:lnR>
                    <a:lnT>
                      <a:noFill/>
                    </a:lnT>
                    <a:lnB>
                      <a:noFill/>
                    </a:lnB>
                    <a:noFill/>
                  </a:tcPr>
                </a:tc>
                <a:tc>
                  <a:txBody>
                    <a:bodyPr/>
                    <a:lstStyle/>
                    <a:p>
                      <a:pPr>
                        <a:buNone/>
                      </a:pPr>
                      <a:r>
                        <a:rPr lang="it-IT" sz="1200"/>
                        <a:t>✔ Presente</a:t>
                      </a:r>
                    </a:p>
                  </a:txBody>
                  <a:tcPr marL="52969" marR="52969" marT="26484" marB="26484" anchor="ctr">
                    <a:lnL>
                      <a:noFill/>
                    </a:lnL>
                    <a:lnR>
                      <a:noFill/>
                    </a:lnR>
                    <a:lnT>
                      <a:noFill/>
                    </a:lnT>
                    <a:lnB>
                      <a:noFill/>
                    </a:lnB>
                    <a:noFill/>
                  </a:tcPr>
                </a:tc>
                <a:tc>
                  <a:txBody>
                    <a:bodyPr/>
                    <a:lstStyle/>
                    <a:p>
                      <a:pPr>
                        <a:buNone/>
                      </a:pPr>
                      <a:r>
                        <a:rPr lang="it-IT" sz="1200"/>
                        <a:t>✔ Presente</a:t>
                      </a:r>
                    </a:p>
                  </a:txBody>
                  <a:tcPr marL="52969" marR="52969" marT="26484" marB="26484" anchor="ctr">
                    <a:lnL>
                      <a:noFill/>
                    </a:lnL>
                    <a:lnR>
                      <a:noFill/>
                    </a:lnR>
                    <a:lnT>
                      <a:noFill/>
                    </a:lnT>
                    <a:lnB>
                      <a:noFill/>
                    </a:lnB>
                    <a:noFill/>
                  </a:tcPr>
                </a:tc>
                <a:tc>
                  <a:txBody>
                    <a:bodyPr/>
                    <a:lstStyle/>
                    <a:p>
                      <a:pPr>
                        <a:buNone/>
                      </a:pPr>
                      <a:r>
                        <a:rPr lang="it-IT" sz="1200"/>
                        <a:t>Stimola la crescita ovarica; effetto controverso</a:t>
                      </a:r>
                    </a:p>
                  </a:txBody>
                  <a:tcPr marL="52969" marR="52969" marT="26484" marB="26484" anchor="ctr">
                    <a:lnL>
                      <a:noFill/>
                    </a:lnL>
                    <a:lnR>
                      <a:noFill/>
                    </a:lnR>
                    <a:lnT>
                      <a:noFill/>
                    </a:lnT>
                    <a:lnB>
                      <a:noFill/>
                    </a:lnB>
                    <a:noFill/>
                  </a:tcPr>
                </a:tc>
                <a:extLst>
                  <a:ext uri="{0D108BD9-81ED-4DB2-BD59-A6C34878D82A}">
                    <a16:rowId xmlns:a16="http://schemas.microsoft.com/office/drawing/2014/main" val="4051734436"/>
                  </a:ext>
                </a:extLst>
              </a:tr>
              <a:tr h="630480">
                <a:tc>
                  <a:txBody>
                    <a:bodyPr/>
                    <a:lstStyle/>
                    <a:p>
                      <a:pPr>
                        <a:buNone/>
                      </a:pPr>
                      <a:r>
                        <a:rPr lang="it-IT" sz="1200" b="1" dirty="0">
                          <a:solidFill>
                            <a:srgbClr val="00B0F0"/>
                          </a:solidFill>
                        </a:rPr>
                        <a:t>Insulina</a:t>
                      </a:r>
                      <a:endParaRPr lang="it-IT" sz="1200" dirty="0">
                        <a:solidFill>
                          <a:srgbClr val="00B0F0"/>
                        </a:solidFill>
                      </a:endParaRPr>
                    </a:p>
                  </a:txBody>
                  <a:tcPr marL="52969" marR="52969" marT="26484" marB="26484" anchor="ctr">
                    <a:lnL>
                      <a:noFill/>
                    </a:lnL>
                    <a:lnR>
                      <a:noFill/>
                    </a:lnR>
                    <a:lnT>
                      <a:noFill/>
                    </a:lnT>
                    <a:lnB>
                      <a:noFill/>
                    </a:lnB>
                    <a:noFill/>
                  </a:tcPr>
                </a:tc>
                <a:tc>
                  <a:txBody>
                    <a:bodyPr/>
                    <a:lstStyle/>
                    <a:p>
                      <a:pPr>
                        <a:buNone/>
                      </a:pPr>
                      <a:r>
                        <a:rPr lang="it-IT" sz="1200"/>
                        <a:t>✔ Presente in quantità moderate</a:t>
                      </a:r>
                    </a:p>
                  </a:txBody>
                  <a:tcPr marL="52969" marR="52969" marT="26484" marB="26484" anchor="ctr">
                    <a:lnL>
                      <a:noFill/>
                    </a:lnL>
                    <a:lnR>
                      <a:noFill/>
                    </a:lnR>
                    <a:lnT>
                      <a:noFill/>
                    </a:lnT>
                    <a:lnB>
                      <a:noFill/>
                    </a:lnB>
                    <a:noFill/>
                  </a:tcPr>
                </a:tc>
                <a:tc>
                  <a:txBody>
                    <a:bodyPr/>
                    <a:lstStyle/>
                    <a:p>
                      <a:pPr>
                        <a:buNone/>
                      </a:pPr>
                      <a:r>
                        <a:rPr lang="it-IT" sz="1200"/>
                        <a:t>✔ Più concentrata</a:t>
                      </a:r>
                    </a:p>
                  </a:txBody>
                  <a:tcPr marL="52969" marR="52969" marT="26484" marB="26484" anchor="ctr">
                    <a:lnL>
                      <a:noFill/>
                    </a:lnL>
                    <a:lnR>
                      <a:noFill/>
                    </a:lnR>
                    <a:lnT>
                      <a:noFill/>
                    </a:lnT>
                    <a:lnB>
                      <a:noFill/>
                    </a:lnB>
                    <a:noFill/>
                  </a:tcPr>
                </a:tc>
                <a:tc>
                  <a:txBody>
                    <a:bodyPr/>
                    <a:lstStyle/>
                    <a:p>
                      <a:pPr>
                        <a:buNone/>
                      </a:pPr>
                      <a:r>
                        <a:rPr lang="it-IT" sz="1200"/>
                        <a:t>Potenziale impatto negativo su insulino-resistenza</a:t>
                      </a:r>
                    </a:p>
                  </a:txBody>
                  <a:tcPr marL="52969" marR="52969" marT="26484" marB="26484" anchor="ctr">
                    <a:lnL>
                      <a:noFill/>
                    </a:lnL>
                    <a:lnR>
                      <a:noFill/>
                    </a:lnR>
                    <a:lnT>
                      <a:noFill/>
                    </a:lnT>
                    <a:lnB>
                      <a:noFill/>
                    </a:lnB>
                    <a:noFill/>
                  </a:tcPr>
                </a:tc>
                <a:extLst>
                  <a:ext uri="{0D108BD9-81ED-4DB2-BD59-A6C34878D82A}">
                    <a16:rowId xmlns:a16="http://schemas.microsoft.com/office/drawing/2014/main" val="988705238"/>
                  </a:ext>
                </a:extLst>
              </a:tr>
              <a:tr h="630480">
                <a:tc>
                  <a:txBody>
                    <a:bodyPr/>
                    <a:lstStyle/>
                    <a:p>
                      <a:pPr>
                        <a:buNone/>
                      </a:pPr>
                      <a:r>
                        <a:rPr lang="it-IT" sz="1200" b="1">
                          <a:solidFill>
                            <a:srgbClr val="00B0F0"/>
                          </a:solidFill>
                        </a:rPr>
                        <a:t>Grassi (veicolo ormoni)</a:t>
                      </a:r>
                      <a:endParaRPr lang="it-IT" sz="1200">
                        <a:solidFill>
                          <a:srgbClr val="00B0F0"/>
                        </a:solidFill>
                      </a:endParaRPr>
                    </a:p>
                  </a:txBody>
                  <a:tcPr marL="52969" marR="52969" marT="26484" marB="26484" anchor="ctr">
                    <a:lnL>
                      <a:noFill/>
                    </a:lnL>
                    <a:lnR>
                      <a:noFill/>
                    </a:lnR>
                    <a:lnT>
                      <a:noFill/>
                    </a:lnT>
                    <a:lnB>
                      <a:noFill/>
                    </a:lnB>
                    <a:noFill/>
                  </a:tcPr>
                </a:tc>
                <a:tc>
                  <a:txBody>
                    <a:bodyPr/>
                    <a:lstStyle/>
                    <a:p>
                      <a:pPr>
                        <a:buNone/>
                      </a:pPr>
                      <a:r>
                        <a:rPr lang="it-IT" sz="1200" dirty="0"/>
                        <a:t>✔ Presenti (veicolano ormoni liposolubili)</a:t>
                      </a:r>
                    </a:p>
                  </a:txBody>
                  <a:tcPr marL="52969" marR="52969" marT="26484" marB="26484" anchor="ctr">
                    <a:lnL>
                      <a:noFill/>
                    </a:lnL>
                    <a:lnR>
                      <a:noFill/>
                    </a:lnR>
                    <a:lnT>
                      <a:noFill/>
                    </a:lnT>
                    <a:lnB>
                      <a:noFill/>
                    </a:lnB>
                    <a:noFill/>
                  </a:tcPr>
                </a:tc>
                <a:tc>
                  <a:txBody>
                    <a:bodyPr/>
                    <a:lstStyle/>
                    <a:p>
                      <a:pPr>
                        <a:buNone/>
                      </a:pPr>
                      <a:r>
                        <a:rPr lang="it-IT" sz="1200"/>
                        <a:t>✘ Assenti o quasi</a:t>
                      </a:r>
                    </a:p>
                  </a:txBody>
                  <a:tcPr marL="52969" marR="52969" marT="26484" marB="26484" anchor="ctr">
                    <a:lnL>
                      <a:noFill/>
                    </a:lnL>
                    <a:lnR>
                      <a:noFill/>
                    </a:lnR>
                    <a:lnT>
                      <a:noFill/>
                    </a:lnT>
                    <a:lnB>
                      <a:noFill/>
                    </a:lnB>
                    <a:noFill/>
                  </a:tcPr>
                </a:tc>
                <a:tc>
                  <a:txBody>
                    <a:bodyPr/>
                    <a:lstStyle/>
                    <a:p>
                      <a:pPr>
                        <a:buNone/>
                      </a:pPr>
                      <a:r>
                        <a:rPr lang="it-IT" sz="1200" dirty="0"/>
                        <a:t>Essenziali per l'assorbimento di ormoni e vitamine</a:t>
                      </a:r>
                    </a:p>
                  </a:txBody>
                  <a:tcPr marL="52969" marR="52969" marT="26484" marB="26484" anchor="ctr">
                    <a:lnL>
                      <a:noFill/>
                    </a:lnL>
                    <a:lnR>
                      <a:noFill/>
                    </a:lnR>
                    <a:lnT>
                      <a:noFill/>
                    </a:lnT>
                    <a:lnB>
                      <a:noFill/>
                    </a:lnB>
                    <a:noFill/>
                  </a:tcPr>
                </a:tc>
                <a:extLst>
                  <a:ext uri="{0D108BD9-81ED-4DB2-BD59-A6C34878D82A}">
                    <a16:rowId xmlns:a16="http://schemas.microsoft.com/office/drawing/2014/main" val="1841313751"/>
                  </a:ext>
                </a:extLst>
              </a:tr>
              <a:tr h="630480">
                <a:tc>
                  <a:txBody>
                    <a:bodyPr/>
                    <a:lstStyle/>
                    <a:p>
                      <a:pPr>
                        <a:buNone/>
                      </a:pPr>
                      <a:r>
                        <a:rPr lang="it-IT" sz="1200" b="1" dirty="0">
                          <a:solidFill>
                            <a:srgbClr val="00B0F0"/>
                          </a:solidFill>
                        </a:rPr>
                        <a:t>Impatto metabolico</a:t>
                      </a:r>
                      <a:endParaRPr lang="it-IT" sz="1200" dirty="0">
                        <a:solidFill>
                          <a:srgbClr val="00B0F0"/>
                        </a:solidFill>
                      </a:endParaRPr>
                    </a:p>
                  </a:txBody>
                  <a:tcPr marL="52969" marR="52969" marT="26484" marB="26484" anchor="ctr">
                    <a:lnL>
                      <a:noFill/>
                    </a:lnL>
                    <a:lnR>
                      <a:noFill/>
                    </a:lnR>
                    <a:lnT>
                      <a:noFill/>
                    </a:lnT>
                    <a:lnB>
                      <a:noFill/>
                    </a:lnB>
                    <a:noFill/>
                  </a:tcPr>
                </a:tc>
                <a:tc>
                  <a:txBody>
                    <a:bodyPr/>
                    <a:lstStyle/>
                    <a:p>
                      <a:pPr>
                        <a:buNone/>
                      </a:pPr>
                      <a:r>
                        <a:rPr lang="it-IT" sz="1200"/>
                        <a:t>✔ Maggiore sazietà, risposta glicemica stabile</a:t>
                      </a:r>
                    </a:p>
                  </a:txBody>
                  <a:tcPr marL="52969" marR="52969" marT="26484" marB="26484" anchor="ctr">
                    <a:lnL>
                      <a:noFill/>
                    </a:lnL>
                    <a:lnR>
                      <a:noFill/>
                    </a:lnR>
                    <a:lnT>
                      <a:noFill/>
                    </a:lnT>
                    <a:lnB>
                      <a:noFill/>
                    </a:lnB>
                    <a:noFill/>
                  </a:tcPr>
                </a:tc>
                <a:tc>
                  <a:txBody>
                    <a:bodyPr/>
                    <a:lstStyle/>
                    <a:p>
                      <a:pPr>
                        <a:buNone/>
                      </a:pPr>
                      <a:r>
                        <a:rPr lang="it-IT" sz="1200"/>
                        <a:t>✘ Possibile maggiore impatto glicemico</a:t>
                      </a:r>
                    </a:p>
                  </a:txBody>
                  <a:tcPr marL="52969" marR="52969" marT="26484" marB="26484" anchor="ctr">
                    <a:lnL>
                      <a:noFill/>
                    </a:lnL>
                    <a:lnR>
                      <a:noFill/>
                    </a:lnR>
                    <a:lnT>
                      <a:noFill/>
                    </a:lnT>
                    <a:lnB>
                      <a:noFill/>
                    </a:lnB>
                    <a:noFill/>
                  </a:tcPr>
                </a:tc>
                <a:tc>
                  <a:txBody>
                    <a:bodyPr/>
                    <a:lstStyle/>
                    <a:p>
                      <a:pPr>
                        <a:buNone/>
                      </a:pPr>
                      <a:r>
                        <a:rPr lang="it-IT" sz="1200" dirty="0"/>
                        <a:t>Latte intero può ridurre il rischio di disturbi ovulatori</a:t>
                      </a:r>
                    </a:p>
                  </a:txBody>
                  <a:tcPr marL="52969" marR="52969" marT="26484" marB="26484" anchor="ctr">
                    <a:lnL>
                      <a:noFill/>
                    </a:lnL>
                    <a:lnR>
                      <a:noFill/>
                    </a:lnR>
                    <a:lnT>
                      <a:noFill/>
                    </a:lnT>
                    <a:lnB>
                      <a:noFill/>
                    </a:lnB>
                    <a:noFill/>
                  </a:tcPr>
                </a:tc>
                <a:extLst>
                  <a:ext uri="{0D108BD9-81ED-4DB2-BD59-A6C34878D82A}">
                    <a16:rowId xmlns:a16="http://schemas.microsoft.com/office/drawing/2014/main" val="764675986"/>
                  </a:ext>
                </a:extLst>
              </a:tr>
            </a:tbl>
          </a:graphicData>
        </a:graphic>
      </p:graphicFrame>
      <p:sp>
        <p:nvSpPr>
          <p:cNvPr id="13" name="CasellaDiTesto 12">
            <a:extLst>
              <a:ext uri="{FF2B5EF4-FFF2-40B4-BE49-F238E27FC236}">
                <a16:creationId xmlns:a16="http://schemas.microsoft.com/office/drawing/2014/main" id="{4B5DE239-4DAA-3C43-8AD0-6A3C13211D7B}"/>
              </a:ext>
            </a:extLst>
          </p:cNvPr>
          <p:cNvSpPr txBox="1"/>
          <p:nvPr/>
        </p:nvSpPr>
        <p:spPr>
          <a:xfrm>
            <a:off x="72736" y="5486400"/>
            <a:ext cx="12119264" cy="923330"/>
          </a:xfrm>
          <a:prstGeom prst="rect">
            <a:avLst/>
          </a:prstGeom>
          <a:noFill/>
        </p:spPr>
        <p:txBody>
          <a:bodyPr wrap="square" rtlCol="0">
            <a:spAutoFit/>
          </a:bodyPr>
          <a:lstStyle/>
          <a:p>
            <a:r>
              <a:rPr lang="en-US" dirty="0"/>
              <a:t>The reason may be related to the lipid content and </a:t>
            </a:r>
            <a:r>
              <a:rPr lang="en-US" b="1" dirty="0"/>
              <a:t>fat-soluble hormones </a:t>
            </a:r>
            <a:r>
              <a:rPr lang="en-US" dirty="0"/>
              <a:t>present in </a:t>
            </a:r>
            <a:r>
              <a:rPr lang="en-US" b="1" dirty="0"/>
              <a:t>full-fat dairy products</a:t>
            </a:r>
            <a:r>
              <a:rPr lang="en-US" dirty="0"/>
              <a:t>, which can positively influence female hormonal balance and ovarian function. </a:t>
            </a:r>
            <a:r>
              <a:rPr lang="en-US" b="1" dirty="0"/>
              <a:t>Skimmed dairy products, </a:t>
            </a:r>
            <a:r>
              <a:rPr lang="en-US" dirty="0"/>
              <a:t>on the other hand, appear to be associated with a higher incidence of ovulatory disorders, possibly due to their different impact on insulin and sex hormones.</a:t>
            </a:r>
          </a:p>
        </p:txBody>
      </p:sp>
      <p:pic>
        <p:nvPicPr>
          <p:cNvPr id="3074" name="Picture 2" descr="Nessuna descrizione della foto disponibile.">
            <a:extLst>
              <a:ext uri="{FF2B5EF4-FFF2-40B4-BE49-F238E27FC236}">
                <a16:creationId xmlns:a16="http://schemas.microsoft.com/office/drawing/2014/main" id="{A6895A6A-6279-819F-971B-ED7BEDDA64C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4" t="9241" r="4949" b="18485"/>
          <a:stretch>
            <a:fillRect/>
          </a:stretch>
        </p:blipFill>
        <p:spPr bwMode="auto">
          <a:xfrm>
            <a:off x="7533411" y="993062"/>
            <a:ext cx="4530072" cy="343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41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A569E93-3188-81EE-A5E5-3D03C23A1863}"/>
              </a:ext>
            </a:extLst>
          </p:cNvPr>
          <p:cNvSpPr txBox="1"/>
          <p:nvPr/>
        </p:nvSpPr>
        <p:spPr>
          <a:xfrm>
            <a:off x="3574472" y="124691"/>
            <a:ext cx="5566929" cy="461665"/>
          </a:xfrm>
          <a:prstGeom prst="rect">
            <a:avLst/>
          </a:prstGeom>
          <a:noFill/>
        </p:spPr>
        <p:txBody>
          <a:bodyPr wrap="square">
            <a:spAutoFit/>
          </a:bodyPr>
          <a:lstStyle/>
          <a:p>
            <a:pPr algn="ctr"/>
            <a:r>
              <a:rPr lang="en-US" sz="2400" b="1" dirty="0">
                <a:solidFill>
                  <a:schemeClr val="tx2"/>
                </a:solidFill>
              </a:rPr>
              <a:t>Low glycemic index and glycemic load</a:t>
            </a:r>
            <a:endParaRPr lang="it-IT" sz="2400" b="1" dirty="0">
              <a:solidFill>
                <a:schemeClr val="tx2"/>
              </a:solidFill>
            </a:endParaRPr>
          </a:p>
        </p:txBody>
      </p:sp>
      <p:pic>
        <p:nvPicPr>
          <p:cNvPr id="4098" name="Picture 2" descr="Può includere: Un grafico con sfondo bianco e testo nero elenca l'indice glicemico (IG) e il carico glicemico (CG) di vari alimenti. Il grafico è diviso in categorie come prodotti da forno, pane, latticini e alternative, legumi, cereali per la colazione, frutta e prodotti a base di frutta, e verdura. Ogni alimento è elencato con il suo IG, CG e dimensione della porzione.">
            <a:extLst>
              <a:ext uri="{FF2B5EF4-FFF2-40B4-BE49-F238E27FC236}">
                <a16:creationId xmlns:a16="http://schemas.microsoft.com/office/drawing/2014/main" id="{DF23B4F3-FDBD-2C65-DFBE-0F3F5C72C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4" y="688398"/>
            <a:ext cx="7852063" cy="5889047"/>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D5228161-22E2-765E-C55E-9BF75D248A32}"/>
              </a:ext>
            </a:extLst>
          </p:cNvPr>
          <p:cNvSpPr txBox="1"/>
          <p:nvPr/>
        </p:nvSpPr>
        <p:spPr>
          <a:xfrm rot="10800000" flipV="1">
            <a:off x="8634844" y="1259395"/>
            <a:ext cx="3252355" cy="2031325"/>
          </a:xfrm>
          <a:prstGeom prst="rect">
            <a:avLst/>
          </a:prstGeom>
          <a:noFill/>
        </p:spPr>
        <p:txBody>
          <a:bodyPr wrap="square">
            <a:spAutoFit/>
          </a:bodyPr>
          <a:lstStyle/>
          <a:p>
            <a:r>
              <a:rPr lang="en-US" dirty="0"/>
              <a:t>A </a:t>
            </a:r>
            <a:r>
              <a:rPr lang="en-US" b="1" dirty="0"/>
              <a:t>low glycemic index e load diet</a:t>
            </a:r>
            <a:r>
              <a:rPr lang="en-US" dirty="0"/>
              <a:t> helps stabilize insulin and glucose levels, improving ovulation, hormonal balance, and oocyte quality — all essential for increasing the chances of conception.</a:t>
            </a:r>
            <a:endParaRPr lang="it-IT" dirty="0"/>
          </a:p>
        </p:txBody>
      </p:sp>
      <p:pic>
        <p:nvPicPr>
          <p:cNvPr id="4100" name="Picture 4" descr="Quali sono i cereali integrali per la dieta? Aiutano a dimagrire? Quando  evitarli?">
            <a:extLst>
              <a:ext uri="{FF2B5EF4-FFF2-40B4-BE49-F238E27FC236}">
                <a16:creationId xmlns:a16="http://schemas.microsoft.com/office/drawing/2014/main" id="{0EBA471E-FABC-BEA4-76D2-46C9FCB800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245" y="3567281"/>
            <a:ext cx="3211743" cy="271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53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5F9130C-2A1E-35B0-FBD1-F234A2613852}"/>
              </a:ext>
            </a:extLst>
          </p:cNvPr>
          <p:cNvPicPr>
            <a:picLocks noChangeAspect="1"/>
          </p:cNvPicPr>
          <p:nvPr/>
        </p:nvPicPr>
        <p:blipFill>
          <a:blip r:embed="rId2"/>
          <a:srcRect b="39797"/>
          <a:stretch>
            <a:fillRect/>
          </a:stretch>
        </p:blipFill>
        <p:spPr>
          <a:xfrm>
            <a:off x="357160" y="325090"/>
            <a:ext cx="6614733" cy="2023256"/>
          </a:xfrm>
          <a:prstGeom prst="rect">
            <a:avLst/>
          </a:prstGeom>
        </p:spPr>
      </p:pic>
      <p:pic>
        <p:nvPicPr>
          <p:cNvPr id="5" name="Immagine 4">
            <a:extLst>
              <a:ext uri="{FF2B5EF4-FFF2-40B4-BE49-F238E27FC236}">
                <a16:creationId xmlns:a16="http://schemas.microsoft.com/office/drawing/2014/main" id="{24E9B393-A4BA-3970-3E81-B420F60C4A39}"/>
              </a:ext>
            </a:extLst>
          </p:cNvPr>
          <p:cNvPicPr>
            <a:picLocks noChangeAspect="1"/>
          </p:cNvPicPr>
          <p:nvPr/>
        </p:nvPicPr>
        <p:blipFill>
          <a:blip r:embed="rId3"/>
          <a:stretch>
            <a:fillRect/>
          </a:stretch>
        </p:blipFill>
        <p:spPr>
          <a:xfrm>
            <a:off x="426616" y="2348346"/>
            <a:ext cx="6475819" cy="746914"/>
          </a:xfrm>
          <a:prstGeom prst="rect">
            <a:avLst/>
          </a:prstGeom>
        </p:spPr>
      </p:pic>
      <p:pic>
        <p:nvPicPr>
          <p:cNvPr id="9" name="Immagine 8">
            <a:extLst>
              <a:ext uri="{FF2B5EF4-FFF2-40B4-BE49-F238E27FC236}">
                <a16:creationId xmlns:a16="http://schemas.microsoft.com/office/drawing/2014/main" id="{4585885E-3C1B-D4B8-6B48-5BB2B64D4ACC}"/>
              </a:ext>
            </a:extLst>
          </p:cNvPr>
          <p:cNvPicPr>
            <a:picLocks noChangeAspect="1"/>
          </p:cNvPicPr>
          <p:nvPr/>
        </p:nvPicPr>
        <p:blipFill>
          <a:blip r:embed="rId4"/>
          <a:stretch>
            <a:fillRect/>
          </a:stretch>
        </p:blipFill>
        <p:spPr>
          <a:xfrm>
            <a:off x="7595755" y="426371"/>
            <a:ext cx="4426138" cy="5527620"/>
          </a:xfrm>
          <a:prstGeom prst="rect">
            <a:avLst/>
          </a:prstGeom>
        </p:spPr>
      </p:pic>
      <p:sp>
        <p:nvSpPr>
          <p:cNvPr id="10" name="Rettangolo 9">
            <a:extLst>
              <a:ext uri="{FF2B5EF4-FFF2-40B4-BE49-F238E27FC236}">
                <a16:creationId xmlns:a16="http://schemas.microsoft.com/office/drawing/2014/main" id="{5F0E253A-E7AE-5F38-4E10-55FB1CA6D5C8}"/>
              </a:ext>
            </a:extLst>
          </p:cNvPr>
          <p:cNvSpPr/>
          <p:nvPr/>
        </p:nvSpPr>
        <p:spPr>
          <a:xfrm>
            <a:off x="7689273" y="3429000"/>
            <a:ext cx="4332620" cy="51954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2" name="Picture 2" descr="Soluble vs. insoluble fiber Information | Mount Sinai - New York">
            <a:extLst>
              <a:ext uri="{FF2B5EF4-FFF2-40B4-BE49-F238E27FC236}">
                <a16:creationId xmlns:a16="http://schemas.microsoft.com/office/drawing/2014/main" id="{22927D2E-B0E8-8E62-8D2A-984C0DE356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897"/>
          <a:stretch>
            <a:fillRect/>
          </a:stretch>
        </p:blipFill>
        <p:spPr bwMode="auto">
          <a:xfrm>
            <a:off x="1451456" y="3236220"/>
            <a:ext cx="4426137" cy="329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18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910A5B9-91FB-2CD4-ADB7-622A753BDE6C}"/>
              </a:ext>
            </a:extLst>
          </p:cNvPr>
          <p:cNvPicPr>
            <a:picLocks noChangeAspect="1"/>
          </p:cNvPicPr>
          <p:nvPr/>
        </p:nvPicPr>
        <p:blipFill>
          <a:blip r:embed="rId2"/>
          <a:stretch>
            <a:fillRect/>
          </a:stretch>
        </p:blipFill>
        <p:spPr>
          <a:xfrm>
            <a:off x="1787236" y="413480"/>
            <a:ext cx="8033166" cy="3611402"/>
          </a:xfrm>
          <a:prstGeom prst="rect">
            <a:avLst/>
          </a:prstGeom>
        </p:spPr>
      </p:pic>
      <p:sp>
        <p:nvSpPr>
          <p:cNvPr id="4" name="CasellaDiTesto 3">
            <a:extLst>
              <a:ext uri="{FF2B5EF4-FFF2-40B4-BE49-F238E27FC236}">
                <a16:creationId xmlns:a16="http://schemas.microsoft.com/office/drawing/2014/main" id="{5E8DD369-D74B-4E2B-4910-5E964D2540DC}"/>
              </a:ext>
            </a:extLst>
          </p:cNvPr>
          <p:cNvSpPr txBox="1"/>
          <p:nvPr/>
        </p:nvSpPr>
        <p:spPr>
          <a:xfrm>
            <a:off x="685799" y="4270664"/>
            <a:ext cx="11149445" cy="2031325"/>
          </a:xfrm>
          <a:prstGeom prst="rect">
            <a:avLst/>
          </a:prstGeom>
          <a:noFill/>
        </p:spPr>
        <p:txBody>
          <a:bodyPr wrap="square">
            <a:spAutoFit/>
          </a:bodyPr>
          <a:lstStyle/>
          <a:p>
            <a:r>
              <a:rPr lang="en-US" b="0" i="0" dirty="0">
                <a:solidFill>
                  <a:srgbClr val="1F1F1F"/>
                </a:solidFill>
                <a:effectLst/>
                <a:latin typeface="ElsevierGulliver"/>
              </a:rPr>
              <a:t>Dietary fiber was stratified into insoluble and soluble components, yielding results similar to those of total dietary fiber. </a:t>
            </a:r>
            <a:r>
              <a:rPr lang="en-US" b="1" i="0" dirty="0">
                <a:solidFill>
                  <a:srgbClr val="1F1F1F"/>
                </a:solidFill>
                <a:effectLst/>
                <a:latin typeface="ElsevierGulliver"/>
              </a:rPr>
              <a:t>Soluble fiber had a stronger inverse relation with estradiol concentrations </a:t>
            </a:r>
            <a:r>
              <a:rPr lang="en-US" b="0" i="0" dirty="0">
                <a:solidFill>
                  <a:srgbClr val="1F1F1F"/>
                </a:solidFill>
                <a:effectLst/>
                <a:latin typeface="ElsevierGulliver"/>
              </a:rPr>
              <a:t>(</a:t>
            </a:r>
            <a:r>
              <a:rPr lang="en-US" b="0" i="1" dirty="0">
                <a:solidFill>
                  <a:srgbClr val="1F1F1F"/>
                </a:solidFill>
                <a:effectLst/>
                <a:latin typeface="ElsevierGulliver"/>
              </a:rPr>
              <a:t>β</a:t>
            </a:r>
            <a:r>
              <a:rPr lang="en-US" b="0" i="0" dirty="0">
                <a:solidFill>
                  <a:srgbClr val="1F1F1F"/>
                </a:solidFill>
                <a:effectLst/>
                <a:latin typeface="ElsevierGulliver"/>
              </a:rPr>
              <a:t>= 0.222, </a:t>
            </a:r>
            <a:r>
              <a:rPr lang="en-US" b="0" i="1" dirty="0">
                <a:solidFill>
                  <a:srgbClr val="1F1F1F"/>
                </a:solidFill>
                <a:effectLst/>
                <a:latin typeface="ElsevierGulliver"/>
              </a:rPr>
              <a:t>P</a:t>
            </a:r>
            <a:r>
              <a:rPr lang="en-US" b="0" i="0" dirty="0">
                <a:solidFill>
                  <a:srgbClr val="1F1F1F"/>
                </a:solidFill>
                <a:effectLst/>
                <a:latin typeface="ElsevierGulliver"/>
              </a:rPr>
              <a:t>= 0.01) than did insoluble fiber (</a:t>
            </a:r>
            <a:r>
              <a:rPr lang="en-US" b="0" i="1" dirty="0">
                <a:solidFill>
                  <a:srgbClr val="1F1F1F"/>
                </a:solidFill>
                <a:effectLst/>
                <a:latin typeface="ElsevierGulliver"/>
              </a:rPr>
              <a:t>β</a:t>
            </a:r>
            <a:r>
              <a:rPr lang="en-US" b="0" i="0" dirty="0">
                <a:solidFill>
                  <a:srgbClr val="1F1F1F"/>
                </a:solidFill>
                <a:effectLst/>
                <a:latin typeface="ElsevierGulliver"/>
              </a:rPr>
              <a:t>= 0.057, </a:t>
            </a:r>
            <a:r>
              <a:rPr lang="en-US" b="0" i="1" dirty="0">
                <a:solidFill>
                  <a:srgbClr val="1F1F1F"/>
                </a:solidFill>
                <a:effectLst/>
                <a:latin typeface="ElsevierGulliver"/>
              </a:rPr>
              <a:t>P</a:t>
            </a:r>
            <a:r>
              <a:rPr lang="en-US" b="0" i="0" dirty="0">
                <a:solidFill>
                  <a:srgbClr val="1F1F1F"/>
                </a:solidFill>
                <a:effectLst/>
                <a:latin typeface="ElsevierGulliver"/>
              </a:rPr>
              <a:t>= 0.02). Of the 3 sources of fiber, fruit fiber had the strongest association with concentrations of estradiol (</a:t>
            </a:r>
            <a:r>
              <a:rPr lang="en-US" b="0" i="1" dirty="0">
                <a:solidFill>
                  <a:srgbClr val="1F1F1F"/>
                </a:solidFill>
                <a:effectLst/>
                <a:latin typeface="ElsevierGulliver"/>
              </a:rPr>
              <a:t>β</a:t>
            </a:r>
            <a:r>
              <a:rPr lang="en-US" b="0" i="0" dirty="0">
                <a:solidFill>
                  <a:srgbClr val="1F1F1F"/>
                </a:solidFill>
                <a:effectLst/>
                <a:latin typeface="ElsevierGulliver"/>
              </a:rPr>
              <a:t>= 0.104, </a:t>
            </a:r>
            <a:r>
              <a:rPr lang="en-US" b="0" i="1" dirty="0">
                <a:solidFill>
                  <a:srgbClr val="1F1F1F"/>
                </a:solidFill>
                <a:effectLst/>
                <a:latin typeface="ElsevierGulliver"/>
              </a:rPr>
              <a:t>P</a:t>
            </a:r>
            <a:r>
              <a:rPr lang="en-US" b="0" i="0" dirty="0">
                <a:solidFill>
                  <a:srgbClr val="1F1F1F"/>
                </a:solidFill>
                <a:effectLst/>
                <a:latin typeface="ElsevierGulliver"/>
              </a:rPr>
              <a:t>= 0.03), followed by </a:t>
            </a:r>
            <a:r>
              <a:rPr lang="en-US" b="0" i="0" dirty="0">
                <a:solidFill>
                  <a:srgbClr val="1F1F1F"/>
                </a:solidFill>
                <a:effectLst/>
                <a:latin typeface="ElsevierGulliver"/>
                <a:hlinkClick r:id="rId3" tooltip="Learn more about grain from ScienceDirect's AI-generated Topic Pages"/>
              </a:rPr>
              <a:t>grain</a:t>
            </a:r>
            <a:r>
              <a:rPr lang="en-US" b="0" i="0" dirty="0">
                <a:solidFill>
                  <a:srgbClr val="1F1F1F"/>
                </a:solidFill>
                <a:effectLst/>
                <a:latin typeface="ElsevierGulliver"/>
              </a:rPr>
              <a:t> fiber (</a:t>
            </a:r>
            <a:r>
              <a:rPr lang="en-US" b="0" i="1" dirty="0">
                <a:solidFill>
                  <a:srgbClr val="1F1F1F"/>
                </a:solidFill>
                <a:effectLst/>
                <a:latin typeface="ElsevierGulliver"/>
              </a:rPr>
              <a:t>β</a:t>
            </a:r>
            <a:r>
              <a:rPr lang="en-US" b="0" i="0" dirty="0">
                <a:solidFill>
                  <a:srgbClr val="1F1F1F"/>
                </a:solidFill>
                <a:effectLst/>
                <a:latin typeface="ElsevierGulliver"/>
              </a:rPr>
              <a:t>= 0.073, </a:t>
            </a:r>
            <a:r>
              <a:rPr lang="en-US" b="0" i="1" dirty="0">
                <a:solidFill>
                  <a:srgbClr val="1F1F1F"/>
                </a:solidFill>
                <a:effectLst/>
                <a:latin typeface="ElsevierGulliver"/>
              </a:rPr>
              <a:t>P</a:t>
            </a:r>
            <a:r>
              <a:rPr lang="en-US" b="0" i="0" dirty="0">
                <a:solidFill>
                  <a:srgbClr val="1F1F1F"/>
                </a:solidFill>
                <a:effectLst/>
                <a:latin typeface="ElsevierGulliver"/>
              </a:rPr>
              <a:t>= 0.03), whereas vegetable fiber was not associated (</a:t>
            </a:r>
            <a:r>
              <a:rPr lang="en-US" b="0" i="1" dirty="0">
                <a:solidFill>
                  <a:srgbClr val="1F1F1F"/>
                </a:solidFill>
                <a:effectLst/>
                <a:latin typeface="ElsevierGulliver"/>
              </a:rPr>
              <a:t>β</a:t>
            </a:r>
            <a:r>
              <a:rPr lang="en-US" b="0" i="0" dirty="0">
                <a:solidFill>
                  <a:srgbClr val="1F1F1F"/>
                </a:solidFill>
                <a:effectLst/>
                <a:latin typeface="ElsevierGulliver"/>
              </a:rPr>
              <a:t>= 0.027, </a:t>
            </a:r>
            <a:r>
              <a:rPr lang="en-US" b="0" i="1" dirty="0">
                <a:solidFill>
                  <a:srgbClr val="1F1F1F"/>
                </a:solidFill>
                <a:effectLst/>
                <a:latin typeface="ElsevierGulliver"/>
              </a:rPr>
              <a:t>P</a:t>
            </a:r>
            <a:r>
              <a:rPr lang="en-US" b="0" i="0" dirty="0">
                <a:solidFill>
                  <a:srgbClr val="1F1F1F"/>
                </a:solidFill>
                <a:effectLst/>
                <a:latin typeface="ElsevierGulliver"/>
              </a:rPr>
              <a:t>= 0.40) with estradiol concentration. </a:t>
            </a:r>
            <a:r>
              <a:rPr lang="en-US" b="1" i="0" dirty="0">
                <a:solidFill>
                  <a:srgbClr val="1F1F1F"/>
                </a:solidFill>
                <a:effectLst/>
                <a:latin typeface="ElsevierGulliver"/>
              </a:rPr>
              <a:t>Fruit and grain fiber were also associated with statistically significant decreases in concentrations of </a:t>
            </a:r>
            <a:r>
              <a:rPr lang="en-US" b="1" i="0" dirty="0">
                <a:solidFill>
                  <a:srgbClr val="1F1F1F"/>
                </a:solidFill>
                <a:effectLst/>
                <a:latin typeface="ElsevierGulliver"/>
                <a:hlinkClick r:id="rId4" tooltip="Learn more about progesterone from ScienceDirect's AI-generated Topic Pages"/>
              </a:rPr>
              <a:t>progesterone</a:t>
            </a:r>
            <a:r>
              <a:rPr lang="en-US" b="1" i="0" dirty="0">
                <a:solidFill>
                  <a:srgbClr val="1F1F1F"/>
                </a:solidFill>
                <a:effectLst/>
                <a:latin typeface="ElsevierGulliver"/>
              </a:rPr>
              <a:t> </a:t>
            </a:r>
            <a:r>
              <a:rPr lang="en-US" b="0" i="0" dirty="0">
                <a:solidFill>
                  <a:srgbClr val="1F1F1F"/>
                </a:solidFill>
                <a:effectLst/>
                <a:latin typeface="ElsevierGulliver"/>
              </a:rPr>
              <a:t>(</a:t>
            </a:r>
            <a:r>
              <a:rPr lang="en-US" b="0" i="1" dirty="0">
                <a:solidFill>
                  <a:srgbClr val="1F1F1F"/>
                </a:solidFill>
                <a:effectLst/>
                <a:latin typeface="ElsevierGulliver"/>
              </a:rPr>
              <a:t>β</a:t>
            </a:r>
            <a:r>
              <a:rPr lang="en-US" b="0" i="0" dirty="0">
                <a:solidFill>
                  <a:srgbClr val="1F1F1F"/>
                </a:solidFill>
                <a:effectLst/>
                <a:latin typeface="ElsevierGulliver"/>
              </a:rPr>
              <a:t>= 0.242, </a:t>
            </a:r>
            <a:r>
              <a:rPr lang="en-US" b="0" i="1" dirty="0">
                <a:solidFill>
                  <a:srgbClr val="1F1F1F"/>
                </a:solidFill>
                <a:effectLst/>
                <a:latin typeface="ElsevierGulliver"/>
              </a:rPr>
              <a:t>P</a:t>
            </a:r>
            <a:r>
              <a:rPr lang="en-US" b="0" i="0" dirty="0">
                <a:solidFill>
                  <a:srgbClr val="1F1F1F"/>
                </a:solidFill>
                <a:effectLst/>
                <a:latin typeface="ElsevierGulliver"/>
              </a:rPr>
              <a:t>= 0.02, for fruit fiber, and </a:t>
            </a:r>
            <a:r>
              <a:rPr lang="en-US" b="0" i="1" dirty="0">
                <a:solidFill>
                  <a:srgbClr val="1F1F1F"/>
                </a:solidFill>
                <a:effectLst/>
                <a:latin typeface="ElsevierGulliver"/>
              </a:rPr>
              <a:t>β</a:t>
            </a:r>
            <a:r>
              <a:rPr lang="en-US" b="0" i="0" dirty="0">
                <a:solidFill>
                  <a:srgbClr val="1F1F1F"/>
                </a:solidFill>
                <a:effectLst/>
                <a:latin typeface="ElsevierGulliver"/>
              </a:rPr>
              <a:t>= 0.163, </a:t>
            </a:r>
            <a:r>
              <a:rPr lang="en-US" b="0" i="1" dirty="0">
                <a:solidFill>
                  <a:srgbClr val="1F1F1F"/>
                </a:solidFill>
                <a:effectLst/>
                <a:latin typeface="ElsevierGulliver"/>
              </a:rPr>
              <a:t>P</a:t>
            </a:r>
            <a:r>
              <a:rPr lang="en-US" b="0" i="0" dirty="0">
                <a:solidFill>
                  <a:srgbClr val="1F1F1F"/>
                </a:solidFill>
                <a:effectLst/>
                <a:latin typeface="ElsevierGulliver"/>
              </a:rPr>
              <a:t>= 0.02, for grain fiber).</a:t>
            </a:r>
            <a:endParaRPr lang="it-IT" dirty="0"/>
          </a:p>
        </p:txBody>
      </p:sp>
    </p:spTree>
    <p:extLst>
      <p:ext uri="{BB962C8B-B14F-4D97-AF65-F5344CB8AC3E}">
        <p14:creationId xmlns:p14="http://schemas.microsoft.com/office/powerpoint/2010/main" val="2262801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7CB9D12-F799-2B59-DE33-0D5191E26244}"/>
              </a:ext>
            </a:extLst>
          </p:cNvPr>
          <p:cNvSpPr txBox="1"/>
          <p:nvPr/>
        </p:nvSpPr>
        <p:spPr>
          <a:xfrm>
            <a:off x="405245" y="457200"/>
            <a:ext cx="11471564" cy="2280111"/>
          </a:xfrm>
          <a:prstGeom prst="rect">
            <a:avLst/>
          </a:prstGeom>
          <a:noFill/>
        </p:spPr>
        <p:txBody>
          <a:bodyPr wrap="square">
            <a:spAutoFit/>
          </a:bodyPr>
          <a:lstStyle/>
          <a:p>
            <a:pPr algn="l">
              <a:lnSpc>
                <a:spcPts val="2250"/>
              </a:lnSpc>
              <a:spcBef>
                <a:spcPts val="1800"/>
              </a:spcBef>
              <a:spcAft>
                <a:spcPts val="600"/>
              </a:spcAft>
              <a:buNone/>
            </a:pPr>
            <a:r>
              <a:rPr lang="en-US" b="1" i="0" dirty="0">
                <a:solidFill>
                  <a:schemeClr val="accent1"/>
                </a:solidFill>
                <a:effectLst/>
              </a:rPr>
              <a:t>Anovulation</a:t>
            </a:r>
          </a:p>
          <a:p>
            <a:pPr algn="l">
              <a:spcAft>
                <a:spcPts val="1200"/>
              </a:spcAft>
              <a:buNone/>
            </a:pPr>
            <a:r>
              <a:rPr lang="en-US" b="0" i="0" dirty="0">
                <a:solidFill>
                  <a:srgbClr val="1F1F1F"/>
                </a:solidFill>
                <a:effectLst/>
              </a:rPr>
              <a:t>Results from a nonlinear mixed model adjusting for energy intake, race, age, and </a:t>
            </a:r>
            <a:r>
              <a:rPr lang="en-US" b="0" i="0" dirty="0">
                <a:solidFill>
                  <a:srgbClr val="1F1F1F"/>
                </a:solidFill>
                <a:effectLst/>
                <a:hlinkClick r:id="rId2" tooltip="Learn more about vitamin E from ScienceDirect's AI-generated Topic Pages"/>
              </a:rPr>
              <a:t>vitamin E</a:t>
            </a:r>
            <a:r>
              <a:rPr lang="en-US" b="0" i="0" dirty="0">
                <a:solidFill>
                  <a:srgbClr val="1F1F1F"/>
                </a:solidFill>
                <a:effectLst/>
              </a:rPr>
              <a:t> intake showed that for each 5-g increase in dietary fiber, the adjusted odds ratio (</a:t>
            </a:r>
            <a:r>
              <a:rPr lang="en-US" b="0" i="0" dirty="0" err="1">
                <a:solidFill>
                  <a:srgbClr val="1F1F1F"/>
                </a:solidFill>
                <a:effectLst/>
              </a:rPr>
              <a:t>aOR</a:t>
            </a:r>
            <a:r>
              <a:rPr lang="en-US" b="0" i="0" dirty="0">
                <a:solidFill>
                  <a:srgbClr val="1F1F1F"/>
                </a:solidFill>
                <a:effectLst/>
              </a:rPr>
              <a:t>) of anovulation was 1.78 (95% CI: 1.11, 2.84; </a:t>
            </a:r>
            <a:r>
              <a:rPr lang="en-US" b="0" i="0" u="none" strike="noStrike" dirty="0">
                <a:solidFill>
                  <a:srgbClr val="0272B1"/>
                </a:solidFill>
                <a:effectLst/>
                <a:hlinkClick r:id="rId3"/>
              </a:rPr>
              <a:t>Table 3</a:t>
            </a:r>
            <a:r>
              <a:rPr lang="en-US" b="0" i="0" dirty="0">
                <a:solidFill>
                  <a:srgbClr val="1F1F1F"/>
                </a:solidFill>
                <a:effectLst/>
              </a:rPr>
              <a:t>). </a:t>
            </a:r>
          </a:p>
          <a:p>
            <a:pPr algn="l">
              <a:spcAft>
                <a:spcPts val="1200"/>
              </a:spcAft>
              <a:buNone/>
            </a:pPr>
            <a:r>
              <a:rPr lang="en-US" b="0" i="0" dirty="0">
                <a:solidFill>
                  <a:srgbClr val="1F1F1F"/>
                </a:solidFill>
                <a:effectLst/>
              </a:rPr>
              <a:t>Thus, </a:t>
            </a:r>
            <a:r>
              <a:rPr lang="en-US" b="1" i="0" dirty="0">
                <a:solidFill>
                  <a:schemeClr val="accent1"/>
                </a:solidFill>
                <a:effectLst/>
              </a:rPr>
              <a:t>a 5-g/d increase in dietary fiber intake, equivalent to ≈2 slices whole-grain bread (4.6 g/d) or one large apple (4.7 g/d), would result in a 78% elevation in the risk of anovulation.</a:t>
            </a:r>
            <a:r>
              <a:rPr lang="en-US" b="0" i="0" dirty="0">
                <a:solidFill>
                  <a:srgbClr val="1F1F1F"/>
                </a:solidFill>
                <a:effectLst/>
              </a:rPr>
              <a:t> Analysis of continuous soluble and insoluble fiber intake as linear exposures yielded similar results. </a:t>
            </a:r>
            <a:r>
              <a:rPr lang="en-US" b="1" i="0" dirty="0">
                <a:solidFill>
                  <a:schemeClr val="accent1"/>
                </a:solidFill>
                <a:effectLst/>
              </a:rPr>
              <a:t>Soluble fiber had a stronger, positive association with an elevated risk of anovulation</a:t>
            </a:r>
            <a:r>
              <a:rPr lang="en-US" b="0" i="0" dirty="0">
                <a:solidFill>
                  <a:srgbClr val="1F1F1F"/>
                </a:solidFill>
                <a:effectLst/>
              </a:rPr>
              <a:t> (</a:t>
            </a:r>
            <a:r>
              <a:rPr lang="en-US" b="0" i="0" dirty="0" err="1">
                <a:solidFill>
                  <a:srgbClr val="1F1F1F"/>
                </a:solidFill>
                <a:effectLst/>
              </a:rPr>
              <a:t>aOR</a:t>
            </a:r>
            <a:r>
              <a:rPr lang="en-US" b="0" i="0" dirty="0">
                <a:solidFill>
                  <a:srgbClr val="1F1F1F"/>
                </a:solidFill>
                <a:effectLst/>
              </a:rPr>
              <a:t>: 6.73; 95% CI: 1.18, 38.26) than did insoluble fiber (</a:t>
            </a:r>
            <a:r>
              <a:rPr lang="en-US" b="0" i="0" dirty="0" err="1">
                <a:solidFill>
                  <a:srgbClr val="1F1F1F"/>
                </a:solidFill>
                <a:effectLst/>
              </a:rPr>
              <a:t>aOR</a:t>
            </a:r>
            <a:r>
              <a:rPr lang="en-US" b="0" i="0" dirty="0">
                <a:solidFill>
                  <a:srgbClr val="1F1F1F"/>
                </a:solidFill>
                <a:effectLst/>
              </a:rPr>
              <a:t>: 2.15; 95% CI: 1.22, 3.77). </a:t>
            </a:r>
          </a:p>
        </p:txBody>
      </p:sp>
      <p:sp>
        <p:nvSpPr>
          <p:cNvPr id="5" name="CasellaDiTesto 4">
            <a:extLst>
              <a:ext uri="{FF2B5EF4-FFF2-40B4-BE49-F238E27FC236}">
                <a16:creationId xmlns:a16="http://schemas.microsoft.com/office/drawing/2014/main" id="{6CD5B9E4-B869-6D6C-92AE-155DC9693638}"/>
              </a:ext>
            </a:extLst>
          </p:cNvPr>
          <p:cNvSpPr txBox="1"/>
          <p:nvPr/>
        </p:nvSpPr>
        <p:spPr>
          <a:xfrm>
            <a:off x="509156" y="3543300"/>
            <a:ext cx="6816436" cy="2308324"/>
          </a:xfrm>
          <a:prstGeom prst="rect">
            <a:avLst/>
          </a:prstGeom>
          <a:noFill/>
        </p:spPr>
        <p:txBody>
          <a:bodyPr wrap="square">
            <a:spAutoFit/>
          </a:bodyPr>
          <a:lstStyle/>
          <a:p>
            <a:r>
              <a:rPr lang="en-US" sz="2400" dirty="0"/>
              <a:t>In conclusion, we observed that </a:t>
            </a:r>
            <a:r>
              <a:rPr lang="en-US" sz="2400" b="1" dirty="0">
                <a:solidFill>
                  <a:srgbClr val="FF0000"/>
                </a:solidFill>
              </a:rPr>
              <a:t>fiber consumption at or above the recommended intakes (22g/die) was significantly associated with decreased reproductive hormone concentrations and a substantially elevated probability of anovulatory cycles </a:t>
            </a:r>
            <a:r>
              <a:rPr lang="en-US" sz="2400" dirty="0"/>
              <a:t>in women of reproductive age.</a:t>
            </a:r>
            <a:endParaRPr lang="it-IT" sz="2400" dirty="0"/>
          </a:p>
        </p:txBody>
      </p:sp>
      <p:pic>
        <p:nvPicPr>
          <p:cNvPr id="6146" name="Picture 2" descr="Fibre alimentari: perché sono importanti e alimenti - Project inVictus">
            <a:extLst>
              <a:ext uri="{FF2B5EF4-FFF2-40B4-BE49-F238E27FC236}">
                <a16:creationId xmlns:a16="http://schemas.microsoft.com/office/drawing/2014/main" id="{C466A5EC-AB4E-546E-ADF9-368860AA3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491" y="3543300"/>
            <a:ext cx="3576205" cy="200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56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272CFC6-49FE-9944-CDBB-C679DF338DE7}"/>
              </a:ext>
            </a:extLst>
          </p:cNvPr>
          <p:cNvSpPr txBox="1"/>
          <p:nvPr/>
        </p:nvSpPr>
        <p:spPr>
          <a:xfrm>
            <a:off x="4166754" y="218209"/>
            <a:ext cx="4974647" cy="400110"/>
          </a:xfrm>
          <a:prstGeom prst="rect">
            <a:avLst/>
          </a:prstGeom>
          <a:noFill/>
        </p:spPr>
        <p:txBody>
          <a:bodyPr wrap="square">
            <a:spAutoFit/>
          </a:bodyPr>
          <a:lstStyle/>
          <a:p>
            <a:r>
              <a:rPr lang="it-IT" sz="2000" b="1" dirty="0" err="1">
                <a:solidFill>
                  <a:schemeClr val="accent1"/>
                </a:solidFill>
              </a:rPr>
              <a:t>Alcoholic</a:t>
            </a:r>
            <a:r>
              <a:rPr lang="it-IT" sz="2000" b="1" dirty="0">
                <a:solidFill>
                  <a:schemeClr val="accent1"/>
                </a:solidFill>
              </a:rPr>
              <a:t> beverages and caffeine</a:t>
            </a:r>
          </a:p>
        </p:txBody>
      </p:sp>
      <p:pic>
        <p:nvPicPr>
          <p:cNvPr id="5" name="Immagine 4">
            <a:extLst>
              <a:ext uri="{FF2B5EF4-FFF2-40B4-BE49-F238E27FC236}">
                <a16:creationId xmlns:a16="http://schemas.microsoft.com/office/drawing/2014/main" id="{D2192B11-D4E2-A3BF-238D-49598E33741B}"/>
              </a:ext>
            </a:extLst>
          </p:cNvPr>
          <p:cNvPicPr>
            <a:picLocks noChangeAspect="1"/>
          </p:cNvPicPr>
          <p:nvPr/>
        </p:nvPicPr>
        <p:blipFill>
          <a:blip r:embed="rId2"/>
          <a:stretch>
            <a:fillRect/>
          </a:stretch>
        </p:blipFill>
        <p:spPr>
          <a:xfrm>
            <a:off x="271603" y="665535"/>
            <a:ext cx="6744284" cy="2080440"/>
          </a:xfrm>
          <a:prstGeom prst="rect">
            <a:avLst/>
          </a:prstGeom>
        </p:spPr>
      </p:pic>
      <p:pic>
        <p:nvPicPr>
          <p:cNvPr id="7" name="Immagine 6">
            <a:extLst>
              <a:ext uri="{FF2B5EF4-FFF2-40B4-BE49-F238E27FC236}">
                <a16:creationId xmlns:a16="http://schemas.microsoft.com/office/drawing/2014/main" id="{4B6C9394-3566-2655-8CF0-8138736EF5D6}"/>
              </a:ext>
            </a:extLst>
          </p:cNvPr>
          <p:cNvPicPr>
            <a:picLocks noChangeAspect="1"/>
          </p:cNvPicPr>
          <p:nvPr/>
        </p:nvPicPr>
        <p:blipFill>
          <a:blip r:embed="rId3"/>
          <a:stretch>
            <a:fillRect/>
          </a:stretch>
        </p:blipFill>
        <p:spPr>
          <a:xfrm>
            <a:off x="6257564" y="2745975"/>
            <a:ext cx="5882481" cy="4112025"/>
          </a:xfrm>
          <a:prstGeom prst="rect">
            <a:avLst/>
          </a:prstGeom>
        </p:spPr>
      </p:pic>
      <p:pic>
        <p:nvPicPr>
          <p:cNvPr id="7170" name="Picture 2" descr="IL CONTENUTO DI CAFFEINA NELLE PRINCIPALI BEVANDE ENERGETICHE - Caffè  espresso italiano by Gabriele Cortopassi">
            <a:extLst>
              <a:ext uri="{FF2B5EF4-FFF2-40B4-BE49-F238E27FC236}">
                <a16:creationId xmlns:a16="http://schemas.microsoft.com/office/drawing/2014/main" id="{215177C8-C209-D889-D8BD-F9EF5B04A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12" y="2982028"/>
            <a:ext cx="6134943" cy="368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899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35985E-40AA-930A-708A-332B6E484758}"/>
              </a:ext>
            </a:extLst>
          </p:cNvPr>
          <p:cNvPicPr>
            <a:picLocks noChangeAspect="1"/>
          </p:cNvPicPr>
          <p:nvPr/>
        </p:nvPicPr>
        <p:blipFill>
          <a:blip r:embed="rId2"/>
          <a:stretch>
            <a:fillRect/>
          </a:stretch>
        </p:blipFill>
        <p:spPr>
          <a:xfrm>
            <a:off x="405974" y="210490"/>
            <a:ext cx="7140559" cy="2301439"/>
          </a:xfrm>
          <a:prstGeom prst="rect">
            <a:avLst/>
          </a:prstGeom>
        </p:spPr>
      </p:pic>
      <p:sp>
        <p:nvSpPr>
          <p:cNvPr id="5" name="CasellaDiTesto 4">
            <a:extLst>
              <a:ext uri="{FF2B5EF4-FFF2-40B4-BE49-F238E27FC236}">
                <a16:creationId xmlns:a16="http://schemas.microsoft.com/office/drawing/2014/main" id="{ABBAB330-633E-9C39-A9E7-204CF8FA0BFA}"/>
              </a:ext>
            </a:extLst>
          </p:cNvPr>
          <p:cNvSpPr txBox="1"/>
          <p:nvPr/>
        </p:nvSpPr>
        <p:spPr>
          <a:xfrm>
            <a:off x="493932" y="2637912"/>
            <a:ext cx="11204135" cy="3416320"/>
          </a:xfrm>
          <a:prstGeom prst="rect">
            <a:avLst/>
          </a:prstGeom>
          <a:noFill/>
        </p:spPr>
        <p:txBody>
          <a:bodyPr wrap="square">
            <a:spAutoFit/>
          </a:bodyPr>
          <a:lstStyle/>
          <a:p>
            <a:r>
              <a:rPr lang="en-US" dirty="0"/>
              <a:t>OUTCOMES: </a:t>
            </a:r>
          </a:p>
          <a:p>
            <a:r>
              <a:rPr lang="en-US" dirty="0"/>
              <a:t>A total of 40 studies were included, of which 14 were </a:t>
            </a:r>
            <a:r>
              <a:rPr lang="en-US" dirty="0" err="1"/>
              <a:t>randomised</a:t>
            </a:r>
            <a:r>
              <a:rPr lang="en-US" dirty="0"/>
              <a:t> control trials. Primary outcomes were pregnancy, live birth rate and weight change. </a:t>
            </a:r>
            <a:r>
              <a:rPr lang="en-US" b="1" dirty="0"/>
              <a:t>In women, reduced calorie diets and exercise interventions were more likely than control interventions to result in pregnancy </a:t>
            </a:r>
            <a:r>
              <a:rPr lang="en-US" dirty="0"/>
              <a:t>[risk ratio 1.59, 95% CI (1.01, 2.50)], and interventions resulted in weight loss and ovulation improvement, where reported. Miscarriage rates were not reduced by any intervention. </a:t>
            </a:r>
          </a:p>
          <a:p>
            <a:endParaRPr lang="en-US" dirty="0"/>
          </a:p>
          <a:p>
            <a:r>
              <a:rPr lang="en-US" dirty="0"/>
              <a:t>WIDER IMPLICATIONS: Overweight and obese persons seeking fertility should be educated on the detrimental effects of fatness and the benefits of weight reduction, including improvement in pregnancy rates. </a:t>
            </a:r>
            <a:r>
              <a:rPr lang="en-US" b="1" dirty="0"/>
              <a:t>A combination of a reduced calorie diet, by reducing fat and refined carbohydrate intake, and increased aerobic exercise should form the basis of </a:t>
            </a:r>
            <a:r>
              <a:rPr lang="en-US" b="1" dirty="0" err="1"/>
              <a:t>programmes</a:t>
            </a:r>
            <a:r>
              <a:rPr lang="en-US" b="1" dirty="0"/>
              <a:t> designed for such individuals</a:t>
            </a:r>
            <a:r>
              <a:rPr lang="en-US" dirty="0"/>
              <a:t>. A lack of randomized studies in men and couples, and studies evaluating barriers to undertaking weight loss in infertile populations is evident, and future research should examine these issues further.</a:t>
            </a:r>
            <a:endParaRPr lang="it-IT" dirty="0"/>
          </a:p>
        </p:txBody>
      </p:sp>
    </p:spTree>
    <p:extLst>
      <p:ext uri="{BB962C8B-B14F-4D97-AF65-F5344CB8AC3E}">
        <p14:creationId xmlns:p14="http://schemas.microsoft.com/office/powerpoint/2010/main" val="312848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complications of obesity in females leading to infertility,... |  Download Scientific Diagram">
            <a:extLst>
              <a:ext uri="{FF2B5EF4-FFF2-40B4-BE49-F238E27FC236}">
                <a16:creationId xmlns:a16="http://schemas.microsoft.com/office/drawing/2014/main" id="{D331CB36-36F7-D37C-363B-B5A25E619E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6428" y="1068009"/>
            <a:ext cx="5895310"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F0409D1A-522D-EF6F-0799-0775D3F6C454}"/>
              </a:ext>
            </a:extLst>
          </p:cNvPr>
          <p:cNvSpPr txBox="1"/>
          <p:nvPr/>
        </p:nvSpPr>
        <p:spPr>
          <a:xfrm>
            <a:off x="293913" y="393878"/>
            <a:ext cx="11190515" cy="461665"/>
          </a:xfrm>
          <a:prstGeom prst="rect">
            <a:avLst/>
          </a:prstGeom>
          <a:noFill/>
        </p:spPr>
        <p:txBody>
          <a:bodyPr wrap="square">
            <a:spAutoFit/>
          </a:bodyPr>
          <a:lstStyle/>
          <a:p>
            <a:pPr algn="ctr"/>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Infertility is one of the comorbidities associated with obesity</a:t>
            </a:r>
          </a:p>
        </p:txBody>
      </p:sp>
      <p:pic>
        <p:nvPicPr>
          <p:cNvPr id="4" name="Immagine 3">
            <a:extLst>
              <a:ext uri="{FF2B5EF4-FFF2-40B4-BE49-F238E27FC236}">
                <a16:creationId xmlns:a16="http://schemas.microsoft.com/office/drawing/2014/main" id="{B85FFE28-DA6F-F0F0-ECC4-040DF171D382}"/>
              </a:ext>
            </a:extLst>
          </p:cNvPr>
          <p:cNvPicPr>
            <a:picLocks noChangeAspect="1"/>
          </p:cNvPicPr>
          <p:nvPr/>
        </p:nvPicPr>
        <p:blipFill>
          <a:blip r:embed="rId3"/>
          <a:stretch>
            <a:fillRect/>
          </a:stretch>
        </p:blipFill>
        <p:spPr>
          <a:xfrm>
            <a:off x="7576456" y="1068009"/>
            <a:ext cx="3214099" cy="2454403"/>
          </a:xfrm>
          <a:prstGeom prst="rect">
            <a:avLst/>
          </a:prstGeom>
        </p:spPr>
      </p:pic>
      <p:sp>
        <p:nvSpPr>
          <p:cNvPr id="5" name="CasellaDiTesto 4">
            <a:extLst>
              <a:ext uri="{FF2B5EF4-FFF2-40B4-BE49-F238E27FC236}">
                <a16:creationId xmlns:a16="http://schemas.microsoft.com/office/drawing/2014/main" id="{135D699C-E2DD-4589-022C-93297DC6A652}"/>
              </a:ext>
            </a:extLst>
          </p:cNvPr>
          <p:cNvSpPr txBox="1"/>
          <p:nvPr/>
        </p:nvSpPr>
        <p:spPr>
          <a:xfrm>
            <a:off x="7445829" y="3734197"/>
            <a:ext cx="4474028" cy="2246769"/>
          </a:xfrm>
          <a:prstGeom prst="rect">
            <a:avLst/>
          </a:prstGeom>
          <a:noFill/>
        </p:spPr>
        <p:txBody>
          <a:bodyPr wrap="square">
            <a:spAutoFit/>
          </a:bodyPr>
          <a:lstStyle/>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Fat distribution appears to have a greater impact on fertility than age </a:t>
            </a:r>
          </a:p>
          <a:p>
            <a:endPar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endPar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(a 0.1-unit increase in the W/H ratio reduces the probability of conception by 30%)</a:t>
            </a:r>
            <a:endParaRPr lang="it-IT" sz="2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683BF0AB-31A2-9D8B-197B-22CE917261BB}"/>
              </a:ext>
            </a:extLst>
          </p:cNvPr>
          <p:cNvSpPr txBox="1"/>
          <p:nvPr/>
        </p:nvSpPr>
        <p:spPr>
          <a:xfrm rot="10800000" flipV="1">
            <a:off x="6977741" y="6366864"/>
            <a:ext cx="5138058" cy="461665"/>
          </a:xfrm>
          <a:prstGeom prst="rect">
            <a:avLst/>
          </a:prstGeom>
          <a:noFill/>
        </p:spPr>
        <p:txBody>
          <a:bodyPr wrap="square">
            <a:spAutoFit/>
          </a:bodyPr>
          <a:lstStyle/>
          <a:p>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Ahmad R, Haque M. Obesity: A Doorway to a Molecular Path Leading to Infertility. </a:t>
            </a:r>
            <a:r>
              <a:rPr lang="en-US"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Cureus</a:t>
            </a:r>
            <a:r>
              <a:rPr lang="en-US"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2022 Oct 27;14(10):e30770. </a:t>
            </a:r>
            <a:endParaRPr lang="it-IT" sz="1200" dirty="0">
              <a:latin typeface="Calibri" panose="020F0502020204030204" pitchFamily="34" charset="0"/>
              <a:ea typeface="Calibri" panose="020F0502020204030204" pitchFamily="34" charset="0"/>
              <a:cs typeface="Calibri" panose="020F0502020204030204" pitchFamily="34" charset="0"/>
            </a:endParaRPr>
          </a:p>
        </p:txBody>
      </p:sp>
      <p:sp>
        <p:nvSpPr>
          <p:cNvPr id="12" name="Freccia in giù 11">
            <a:extLst>
              <a:ext uri="{FF2B5EF4-FFF2-40B4-BE49-F238E27FC236}">
                <a16:creationId xmlns:a16="http://schemas.microsoft.com/office/drawing/2014/main" id="{B7FF2A48-BCA9-377D-AFF7-E5C893931519}"/>
              </a:ext>
            </a:extLst>
          </p:cNvPr>
          <p:cNvSpPr/>
          <p:nvPr/>
        </p:nvSpPr>
        <p:spPr>
          <a:xfrm>
            <a:off x="9546770" y="4454809"/>
            <a:ext cx="45719" cy="4027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98029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utrients 16 01726 g001">
            <a:extLst>
              <a:ext uri="{FF2B5EF4-FFF2-40B4-BE49-F238E27FC236}">
                <a16:creationId xmlns:a16="http://schemas.microsoft.com/office/drawing/2014/main" id="{6F5172CA-8B72-9FE0-BC09-B8778D18BF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27" y="1308100"/>
            <a:ext cx="12192000" cy="554990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42F71AD4-26B5-3339-6807-9CEAB9A04EFE}"/>
              </a:ext>
            </a:extLst>
          </p:cNvPr>
          <p:cNvPicPr>
            <a:picLocks noChangeAspect="1"/>
          </p:cNvPicPr>
          <p:nvPr/>
        </p:nvPicPr>
        <p:blipFill>
          <a:blip r:embed="rId3"/>
          <a:stretch>
            <a:fillRect/>
          </a:stretch>
        </p:blipFill>
        <p:spPr>
          <a:xfrm>
            <a:off x="4052454" y="0"/>
            <a:ext cx="5631584" cy="1308100"/>
          </a:xfrm>
          <a:prstGeom prst="rect">
            <a:avLst/>
          </a:prstGeom>
        </p:spPr>
      </p:pic>
    </p:spTree>
    <p:extLst>
      <p:ext uri="{BB962C8B-B14F-4D97-AF65-F5344CB8AC3E}">
        <p14:creationId xmlns:p14="http://schemas.microsoft.com/office/powerpoint/2010/main" val="1011005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A498053-43FF-C439-4E4F-FAB71AC863B8}"/>
              </a:ext>
            </a:extLst>
          </p:cNvPr>
          <p:cNvPicPr>
            <a:picLocks noChangeAspect="1"/>
          </p:cNvPicPr>
          <p:nvPr/>
        </p:nvPicPr>
        <p:blipFill>
          <a:blip r:embed="rId2"/>
          <a:stretch>
            <a:fillRect/>
          </a:stretch>
        </p:blipFill>
        <p:spPr>
          <a:xfrm>
            <a:off x="2438083" y="315680"/>
            <a:ext cx="7315834" cy="4709568"/>
          </a:xfrm>
          <a:prstGeom prst="rect">
            <a:avLst/>
          </a:prstGeom>
        </p:spPr>
      </p:pic>
      <p:sp>
        <p:nvSpPr>
          <p:cNvPr id="5" name="CasellaDiTesto 4">
            <a:extLst>
              <a:ext uri="{FF2B5EF4-FFF2-40B4-BE49-F238E27FC236}">
                <a16:creationId xmlns:a16="http://schemas.microsoft.com/office/drawing/2014/main" id="{41E9F24F-40A3-2A56-CB1B-2093F2DD201E}"/>
              </a:ext>
            </a:extLst>
          </p:cNvPr>
          <p:cNvSpPr txBox="1"/>
          <p:nvPr/>
        </p:nvSpPr>
        <p:spPr>
          <a:xfrm rot="10800000" flipV="1">
            <a:off x="613063" y="5220108"/>
            <a:ext cx="11222181" cy="923330"/>
          </a:xfrm>
          <a:prstGeom prst="rect">
            <a:avLst/>
          </a:prstGeom>
          <a:noFill/>
        </p:spPr>
        <p:txBody>
          <a:bodyPr wrap="square">
            <a:spAutoFit/>
          </a:bodyPr>
          <a:lstStyle/>
          <a:p>
            <a:r>
              <a:rPr lang="en-US" dirty="0"/>
              <a:t>In a study that compared ART outcomes in patients with various </a:t>
            </a:r>
            <a:r>
              <a:rPr lang="en-US" dirty="0" err="1"/>
              <a:t>prepregnancy</a:t>
            </a:r>
            <a:r>
              <a:rPr lang="en-US" dirty="0"/>
              <a:t> dietary patterns, researchers identified the Mediterranean diet pattern, to be most associated with fertility. </a:t>
            </a:r>
          </a:p>
          <a:p>
            <a:r>
              <a:rPr lang="en-US" dirty="0"/>
              <a:t>The Mediterranean diet resulted in a 40% greater probability of pregnancy.</a:t>
            </a:r>
            <a:endParaRPr lang="it-IT" dirty="0"/>
          </a:p>
        </p:txBody>
      </p:sp>
    </p:spTree>
    <p:extLst>
      <p:ext uri="{BB962C8B-B14F-4D97-AF65-F5344CB8AC3E}">
        <p14:creationId xmlns:p14="http://schemas.microsoft.com/office/powerpoint/2010/main" val="2884129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rtility Diet infographic">
            <a:extLst>
              <a:ext uri="{FF2B5EF4-FFF2-40B4-BE49-F238E27FC236}">
                <a16:creationId xmlns:a16="http://schemas.microsoft.com/office/drawing/2014/main" id="{F9869C9A-163D-26D7-A35D-B21CB12EC0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3"/>
          <a:stretch>
            <a:fillRect/>
          </a:stretch>
        </p:blipFill>
        <p:spPr bwMode="auto">
          <a:xfrm>
            <a:off x="3990109" y="22255"/>
            <a:ext cx="4197927" cy="683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22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ifestyle factors potentially affecting fertility (+: positively, -: negatively) AGEs, advanced glycation end products; GI, glycemic index.">
            <a:extLst>
              <a:ext uri="{FF2B5EF4-FFF2-40B4-BE49-F238E27FC236}">
                <a16:creationId xmlns:a16="http://schemas.microsoft.com/office/drawing/2014/main" id="{EA31A4FE-F800-E6CC-CBD9-BEC578213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1104900"/>
            <a:ext cx="8096250"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AC10BB78-2AD0-E5ED-1834-5252D4BBDD69}"/>
              </a:ext>
            </a:extLst>
          </p:cNvPr>
          <p:cNvSpPr txBox="1"/>
          <p:nvPr/>
        </p:nvSpPr>
        <p:spPr>
          <a:xfrm>
            <a:off x="391886" y="239486"/>
            <a:ext cx="11321143" cy="461665"/>
          </a:xfrm>
          <a:prstGeom prst="rect">
            <a:avLst/>
          </a:prstGeom>
          <a:noFill/>
        </p:spPr>
        <p:txBody>
          <a:bodyPr wrap="square">
            <a:spAutoFit/>
          </a:bodyPr>
          <a:lstStyle/>
          <a:p>
            <a:pPr algn="ctr"/>
            <a:r>
              <a:rPr lang="en-US" sz="2400" b="1" i="0" u="none" strike="noStrike" baseline="0" dirty="0">
                <a:solidFill>
                  <a:schemeClr val="accent1"/>
                </a:solidFill>
                <a:latin typeface="Calibri" panose="020F0502020204030204" pitchFamily="34" charset="0"/>
                <a:ea typeface="Calibri" panose="020F0502020204030204" pitchFamily="34" charset="0"/>
                <a:cs typeface="Calibri" panose="020F0502020204030204" pitchFamily="34" charset="0"/>
              </a:rPr>
              <a:t>Lifestyle factors potentially affecting fertility</a:t>
            </a:r>
            <a:endParaRPr lang="it-IT" sz="60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D8655142-993D-312B-1BCE-8F3B1F3C25E4}"/>
              </a:ext>
            </a:extLst>
          </p:cNvPr>
          <p:cNvSpPr txBox="1"/>
          <p:nvPr/>
        </p:nvSpPr>
        <p:spPr>
          <a:xfrm>
            <a:off x="391886" y="5976257"/>
            <a:ext cx="11713028" cy="461665"/>
          </a:xfrm>
          <a:prstGeom prst="rect">
            <a:avLst/>
          </a:prstGeom>
          <a:noFill/>
        </p:spPr>
        <p:txBody>
          <a:bodyPr wrap="square">
            <a:spAutoFit/>
          </a:bodyPr>
          <a:lstStyle/>
          <a:p>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Gitsi</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it-IT" sz="1200" dirty="0">
                <a:solidFill>
                  <a:srgbClr val="212121"/>
                </a:solidFill>
                <a:latin typeface="Calibri" panose="020F0502020204030204" pitchFamily="34" charset="0"/>
                <a:ea typeface="Calibri" panose="020F0502020204030204" pitchFamily="34" charset="0"/>
                <a:cs typeface="Calibri" panose="020F0502020204030204" pitchFamily="34" charset="0"/>
              </a:rPr>
              <a:t>et al</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Nutritional</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and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exercise</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interventions</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to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improve</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conception</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in women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suffering</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from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obesity</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and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distinct</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nosological</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entities</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Front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Endocrinol</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(Lausanne). 2024 </a:t>
            </a:r>
            <a:r>
              <a:rPr lang="it-IT" sz="1200" b="0" i="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Jun</a:t>
            </a:r>
            <a:r>
              <a:rPr lang="it-IT" sz="12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28;15:1426542. </a:t>
            </a:r>
            <a:endParaRPr lang="it-IT"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018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5470AA0-2CAB-F76D-CD10-B36CB48F5377}"/>
              </a:ext>
            </a:extLst>
          </p:cNvPr>
          <p:cNvSpPr txBox="1"/>
          <p:nvPr/>
        </p:nvSpPr>
        <p:spPr>
          <a:xfrm>
            <a:off x="261257" y="217714"/>
            <a:ext cx="11811000" cy="461665"/>
          </a:xfrm>
          <a:prstGeom prst="rect">
            <a:avLst/>
          </a:prstGeom>
          <a:noFill/>
        </p:spPr>
        <p:txBody>
          <a:bodyPr wrap="square">
            <a:spAutoFit/>
          </a:bodyPr>
          <a:lstStyle/>
          <a:p>
            <a:pPr algn="ctr"/>
            <a:r>
              <a:rPr lang="en-US" sz="2400" b="1"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The influence of dietary factors on the risk of ovulation disorders</a:t>
            </a:r>
            <a:endParaRPr lang="it-IT" sz="2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7C8A99C7-C3CF-4FE3-6A0F-8C980C5F8456}"/>
              </a:ext>
            </a:extLst>
          </p:cNvPr>
          <p:cNvSpPr txBox="1"/>
          <p:nvPr/>
        </p:nvSpPr>
        <p:spPr>
          <a:xfrm>
            <a:off x="429811" y="968829"/>
            <a:ext cx="1959429" cy="3970318"/>
          </a:xfrm>
          <a:prstGeom prst="rect">
            <a:avLst/>
          </a:prstGeom>
          <a:noFill/>
        </p:spPr>
        <p:txBody>
          <a:bodyPr wrap="square">
            <a:spAutoFit/>
          </a:bodyPr>
          <a:lstStyle/>
          <a:p>
            <a:endParaRPr lang="en-US" b="0" i="0"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B050"/>
              </a:solidFill>
              <a:latin typeface="Calibri" panose="020F0502020204030204" pitchFamily="34" charset="0"/>
              <a:ea typeface="Calibri" panose="020F0502020204030204" pitchFamily="34" charset="0"/>
              <a:cs typeface="Calibri" panose="020F0502020204030204" pitchFamily="34" charset="0"/>
            </a:endParaRPr>
          </a:p>
          <a:p>
            <a:r>
              <a:rPr lang="en-US" b="0"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Ovulation is positively influenced by </a:t>
            </a:r>
            <a:r>
              <a:rPr lang="en-US" b="1"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components typical of the Mediterranean diet </a:t>
            </a:r>
            <a:r>
              <a:rPr lang="en-US" b="0" i="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(e.g., low glycemic index carbohydrates, plant protein, and unsaturated fatty acids)</a:t>
            </a:r>
            <a:endParaRPr lang="it-IT" dirty="0">
              <a:solidFill>
                <a:srgbClr val="00B050"/>
              </a:solidFill>
            </a:endParaRPr>
          </a:p>
        </p:txBody>
      </p:sp>
      <p:sp>
        <p:nvSpPr>
          <p:cNvPr id="6" name="CasellaDiTesto 5">
            <a:extLst>
              <a:ext uri="{FF2B5EF4-FFF2-40B4-BE49-F238E27FC236}">
                <a16:creationId xmlns:a16="http://schemas.microsoft.com/office/drawing/2014/main" id="{567BE893-EEF7-5A79-193C-B0C5A86C9999}"/>
              </a:ext>
            </a:extLst>
          </p:cNvPr>
          <p:cNvSpPr txBox="1"/>
          <p:nvPr/>
        </p:nvSpPr>
        <p:spPr>
          <a:xfrm rot="10800000" flipV="1">
            <a:off x="10286997" y="1663633"/>
            <a:ext cx="1643745" cy="3231654"/>
          </a:xfrm>
          <a:prstGeom prst="rect">
            <a:avLst/>
          </a:prstGeom>
          <a:noFill/>
        </p:spPr>
        <p:txBody>
          <a:bodyPr wrap="square" rtlCol="0">
            <a:spAutoFit/>
          </a:bodyPr>
          <a:lstStyle/>
          <a:p>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Components</a:t>
            </a:r>
            <a:r>
              <a:rPr lang="en-US" b="1"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typical of the Western diet </a:t>
            </a:r>
            <a:r>
              <a:rPr lang="en-US"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have a negative effect (e.g., animal protein, carbohydrates with a high glycemic index, and saturated fatty acids)</a:t>
            </a:r>
            <a:endParaRPr lang="it-IT" dirty="0">
              <a:solidFill>
                <a:srgbClr val="FF0000"/>
              </a:solidFill>
            </a:endParaRPr>
          </a:p>
        </p:txBody>
      </p:sp>
      <p:pic>
        <p:nvPicPr>
          <p:cNvPr id="5124" name="Picture 4">
            <a:extLst>
              <a:ext uri="{FF2B5EF4-FFF2-40B4-BE49-F238E27FC236}">
                <a16:creationId xmlns:a16="http://schemas.microsoft.com/office/drawing/2014/main" id="{1322D784-FF4E-E2B8-DF0A-BEB4B90901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240" y="968829"/>
            <a:ext cx="7729203" cy="5236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10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7DE82FD-6810-9810-4E6F-BB6F7978D64E}"/>
              </a:ext>
            </a:extLst>
          </p:cNvPr>
          <p:cNvPicPr>
            <a:picLocks noChangeAspect="1"/>
          </p:cNvPicPr>
          <p:nvPr/>
        </p:nvPicPr>
        <p:blipFill>
          <a:blip r:embed="rId2"/>
          <a:stretch>
            <a:fillRect/>
          </a:stretch>
        </p:blipFill>
        <p:spPr>
          <a:xfrm>
            <a:off x="389004" y="364633"/>
            <a:ext cx="7132938" cy="2034716"/>
          </a:xfrm>
          <a:prstGeom prst="rect">
            <a:avLst/>
          </a:prstGeom>
        </p:spPr>
      </p:pic>
      <p:pic>
        <p:nvPicPr>
          <p:cNvPr id="5" name="Immagine 4">
            <a:extLst>
              <a:ext uri="{FF2B5EF4-FFF2-40B4-BE49-F238E27FC236}">
                <a16:creationId xmlns:a16="http://schemas.microsoft.com/office/drawing/2014/main" id="{350246A8-22C8-DEF8-E844-62BA38805F90}"/>
              </a:ext>
            </a:extLst>
          </p:cNvPr>
          <p:cNvPicPr>
            <a:picLocks noChangeAspect="1"/>
          </p:cNvPicPr>
          <p:nvPr/>
        </p:nvPicPr>
        <p:blipFill>
          <a:blip r:embed="rId3"/>
          <a:srcRect l="38579" t="-19887"/>
          <a:stretch>
            <a:fillRect/>
          </a:stretch>
        </p:blipFill>
        <p:spPr>
          <a:xfrm>
            <a:off x="6826827" y="1096310"/>
            <a:ext cx="5112328" cy="822563"/>
          </a:xfrm>
          <a:prstGeom prst="rect">
            <a:avLst/>
          </a:prstGeom>
        </p:spPr>
      </p:pic>
      <p:pic>
        <p:nvPicPr>
          <p:cNvPr id="7" name="Immagine 6">
            <a:extLst>
              <a:ext uri="{FF2B5EF4-FFF2-40B4-BE49-F238E27FC236}">
                <a16:creationId xmlns:a16="http://schemas.microsoft.com/office/drawing/2014/main" id="{92FE184C-DE1C-1E1B-128E-B44BADF050AF}"/>
              </a:ext>
            </a:extLst>
          </p:cNvPr>
          <p:cNvPicPr>
            <a:picLocks noChangeAspect="1"/>
          </p:cNvPicPr>
          <p:nvPr/>
        </p:nvPicPr>
        <p:blipFill>
          <a:blip r:embed="rId4"/>
          <a:stretch>
            <a:fillRect/>
          </a:stretch>
        </p:blipFill>
        <p:spPr>
          <a:xfrm>
            <a:off x="1935742" y="2614778"/>
            <a:ext cx="8653020" cy="3878590"/>
          </a:xfrm>
          <a:prstGeom prst="rect">
            <a:avLst/>
          </a:prstGeom>
        </p:spPr>
      </p:pic>
      <p:sp>
        <p:nvSpPr>
          <p:cNvPr id="8" name="Rettangolo 7">
            <a:extLst>
              <a:ext uri="{FF2B5EF4-FFF2-40B4-BE49-F238E27FC236}">
                <a16:creationId xmlns:a16="http://schemas.microsoft.com/office/drawing/2014/main" id="{7902A999-165D-3B7D-281D-200CB7B39AFD}"/>
              </a:ext>
            </a:extLst>
          </p:cNvPr>
          <p:cNvSpPr/>
          <p:nvPr/>
        </p:nvSpPr>
        <p:spPr>
          <a:xfrm>
            <a:off x="6096000" y="6224155"/>
            <a:ext cx="4388427" cy="2692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p14="http://schemas.microsoft.com/office/powerpoint/2010/main">
        <mc:Choice Requires="p14">
          <p:contentPart p14:bwMode="auto" r:id="rId5">
            <p14:nvContentPartPr>
              <p14:cNvPr id="11" name="Input penna 10">
                <a:extLst>
                  <a:ext uri="{FF2B5EF4-FFF2-40B4-BE49-F238E27FC236}">
                    <a16:creationId xmlns:a16="http://schemas.microsoft.com/office/drawing/2014/main" id="{488C9742-2F43-F03B-56CD-BD62710F77E0}"/>
                  </a:ext>
                </a:extLst>
              </p14:cNvPr>
              <p14:cNvContentPartPr/>
              <p14:nvPr/>
            </p14:nvContentPartPr>
            <p14:xfrm>
              <a:off x="2025802" y="3002776"/>
              <a:ext cx="8313120" cy="42120"/>
            </p14:xfrm>
          </p:contentPart>
        </mc:Choice>
        <mc:Fallback xmlns="">
          <p:pic>
            <p:nvPicPr>
              <p:cNvPr id="11" name="Input penna 10">
                <a:extLst>
                  <a:ext uri="{FF2B5EF4-FFF2-40B4-BE49-F238E27FC236}">
                    <a16:creationId xmlns:a16="http://schemas.microsoft.com/office/drawing/2014/main" id="{488C9742-2F43-F03B-56CD-BD62710F77E0}"/>
                  </a:ext>
                </a:extLst>
              </p:cNvPr>
              <p:cNvPicPr/>
              <p:nvPr/>
            </p:nvPicPr>
            <p:blipFill>
              <a:blip r:embed="rId6"/>
              <a:stretch>
                <a:fillRect/>
              </a:stretch>
            </p:blipFill>
            <p:spPr>
              <a:xfrm>
                <a:off x="2016802" y="2993776"/>
                <a:ext cx="833076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put penna 14">
                <a:extLst>
                  <a:ext uri="{FF2B5EF4-FFF2-40B4-BE49-F238E27FC236}">
                    <a16:creationId xmlns:a16="http://schemas.microsoft.com/office/drawing/2014/main" id="{B69BBCB2-2B6E-B6CB-DE01-A78EE9081BA2}"/>
                  </a:ext>
                </a:extLst>
              </p14:cNvPr>
              <p14:cNvContentPartPr/>
              <p14:nvPr/>
            </p14:nvContentPartPr>
            <p14:xfrm>
              <a:off x="2025802" y="3356296"/>
              <a:ext cx="6775920" cy="720"/>
            </p14:xfrm>
          </p:contentPart>
        </mc:Choice>
        <mc:Fallback xmlns="">
          <p:pic>
            <p:nvPicPr>
              <p:cNvPr id="15" name="Input penna 14">
                <a:extLst>
                  <a:ext uri="{FF2B5EF4-FFF2-40B4-BE49-F238E27FC236}">
                    <a16:creationId xmlns:a16="http://schemas.microsoft.com/office/drawing/2014/main" id="{B69BBCB2-2B6E-B6CB-DE01-A78EE9081BA2}"/>
                  </a:ext>
                </a:extLst>
              </p:cNvPr>
              <p:cNvPicPr/>
              <p:nvPr/>
            </p:nvPicPr>
            <p:blipFill>
              <a:blip r:embed="rId8"/>
              <a:stretch>
                <a:fillRect/>
              </a:stretch>
            </p:blipFill>
            <p:spPr>
              <a:xfrm>
                <a:off x="2016802" y="3338296"/>
                <a:ext cx="6793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put penna 15">
                <a:extLst>
                  <a:ext uri="{FF2B5EF4-FFF2-40B4-BE49-F238E27FC236}">
                    <a16:creationId xmlns:a16="http://schemas.microsoft.com/office/drawing/2014/main" id="{9C24501B-F300-DF42-05A5-8438DF04F6C0}"/>
                  </a:ext>
                </a:extLst>
              </p14:cNvPr>
              <p14:cNvContentPartPr/>
              <p14:nvPr/>
            </p14:nvContentPartPr>
            <p14:xfrm>
              <a:off x="9674002" y="3345496"/>
              <a:ext cx="777960" cy="11880"/>
            </p14:xfrm>
          </p:contentPart>
        </mc:Choice>
        <mc:Fallback xmlns="">
          <p:pic>
            <p:nvPicPr>
              <p:cNvPr id="16" name="Input penna 15">
                <a:extLst>
                  <a:ext uri="{FF2B5EF4-FFF2-40B4-BE49-F238E27FC236}">
                    <a16:creationId xmlns:a16="http://schemas.microsoft.com/office/drawing/2014/main" id="{9C24501B-F300-DF42-05A5-8438DF04F6C0}"/>
                  </a:ext>
                </a:extLst>
              </p:cNvPr>
              <p:cNvPicPr/>
              <p:nvPr/>
            </p:nvPicPr>
            <p:blipFill>
              <a:blip r:embed="rId10"/>
              <a:stretch>
                <a:fillRect/>
              </a:stretch>
            </p:blipFill>
            <p:spPr>
              <a:xfrm>
                <a:off x="9665002" y="3336856"/>
                <a:ext cx="79560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put penna 17">
                <a:extLst>
                  <a:ext uri="{FF2B5EF4-FFF2-40B4-BE49-F238E27FC236}">
                    <a16:creationId xmlns:a16="http://schemas.microsoft.com/office/drawing/2014/main" id="{99F15FC8-4F08-B97D-176A-FF576F87E247}"/>
                  </a:ext>
                </a:extLst>
              </p14:cNvPr>
              <p14:cNvContentPartPr/>
              <p14:nvPr/>
            </p14:nvContentPartPr>
            <p14:xfrm>
              <a:off x="1973962" y="3699016"/>
              <a:ext cx="8614800" cy="720"/>
            </p14:xfrm>
          </p:contentPart>
        </mc:Choice>
        <mc:Fallback xmlns="">
          <p:pic>
            <p:nvPicPr>
              <p:cNvPr id="18" name="Input penna 17">
                <a:extLst>
                  <a:ext uri="{FF2B5EF4-FFF2-40B4-BE49-F238E27FC236}">
                    <a16:creationId xmlns:a16="http://schemas.microsoft.com/office/drawing/2014/main" id="{99F15FC8-4F08-B97D-176A-FF576F87E247}"/>
                  </a:ext>
                </a:extLst>
              </p:cNvPr>
              <p:cNvPicPr/>
              <p:nvPr/>
            </p:nvPicPr>
            <p:blipFill>
              <a:blip r:embed="rId12"/>
              <a:stretch>
                <a:fillRect/>
              </a:stretch>
            </p:blipFill>
            <p:spPr>
              <a:xfrm>
                <a:off x="1964962" y="3681016"/>
                <a:ext cx="8632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put penna 19">
                <a:extLst>
                  <a:ext uri="{FF2B5EF4-FFF2-40B4-BE49-F238E27FC236}">
                    <a16:creationId xmlns:a16="http://schemas.microsoft.com/office/drawing/2014/main" id="{5C57F995-7824-488A-0819-31C0599C9A4D}"/>
                  </a:ext>
                </a:extLst>
              </p14:cNvPr>
              <p14:cNvContentPartPr/>
              <p14:nvPr/>
            </p14:nvContentPartPr>
            <p14:xfrm>
              <a:off x="1973962" y="4052536"/>
              <a:ext cx="2702520" cy="62640"/>
            </p14:xfrm>
          </p:contentPart>
        </mc:Choice>
        <mc:Fallback xmlns="">
          <p:pic>
            <p:nvPicPr>
              <p:cNvPr id="20" name="Input penna 19">
                <a:extLst>
                  <a:ext uri="{FF2B5EF4-FFF2-40B4-BE49-F238E27FC236}">
                    <a16:creationId xmlns:a16="http://schemas.microsoft.com/office/drawing/2014/main" id="{5C57F995-7824-488A-0819-31C0599C9A4D}"/>
                  </a:ext>
                </a:extLst>
              </p:cNvPr>
              <p:cNvPicPr/>
              <p:nvPr/>
            </p:nvPicPr>
            <p:blipFill>
              <a:blip r:embed="rId14"/>
              <a:stretch>
                <a:fillRect/>
              </a:stretch>
            </p:blipFill>
            <p:spPr>
              <a:xfrm>
                <a:off x="1964962" y="4043536"/>
                <a:ext cx="2720160" cy="80280"/>
              </a:xfrm>
              <a:prstGeom prst="rect">
                <a:avLst/>
              </a:prstGeom>
            </p:spPr>
          </p:pic>
        </mc:Fallback>
      </mc:AlternateContent>
    </p:spTree>
    <p:extLst>
      <p:ext uri="{BB962C8B-B14F-4D97-AF65-F5344CB8AC3E}">
        <p14:creationId xmlns:p14="http://schemas.microsoft.com/office/powerpoint/2010/main" val="221225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715510D2-7E85-8196-8071-272B9981E8EE}"/>
              </a:ext>
            </a:extLst>
          </p:cNvPr>
          <p:cNvGrpSpPr/>
          <p:nvPr/>
        </p:nvGrpSpPr>
        <p:grpSpPr>
          <a:xfrm>
            <a:off x="2182042" y="2774176"/>
            <a:ext cx="360" cy="360"/>
            <a:chOff x="2182042" y="2774176"/>
            <a:chExt cx="360" cy="360"/>
          </a:xfrm>
        </p:grpSpPr>
        <mc:AlternateContent xmlns:mc="http://schemas.openxmlformats.org/markup-compatibility/2006" xmlns:p14="http://schemas.microsoft.com/office/powerpoint/2010/main">
          <mc:Choice Requires="p14">
            <p:contentPart p14:bwMode="auto" r:id="rId2">
              <p14:nvContentPartPr>
                <p14:cNvPr id="2" name="Input penna 1">
                  <a:extLst>
                    <a:ext uri="{FF2B5EF4-FFF2-40B4-BE49-F238E27FC236}">
                      <a16:creationId xmlns:a16="http://schemas.microsoft.com/office/drawing/2014/main" id="{42BFED3C-3663-6917-3F58-DF579C2792C0}"/>
                    </a:ext>
                  </a:extLst>
                </p14:cNvPr>
                <p14:cNvContentPartPr/>
                <p14:nvPr/>
              </p14:nvContentPartPr>
              <p14:xfrm>
                <a:off x="2182042" y="2774176"/>
                <a:ext cx="360" cy="360"/>
              </p14:xfrm>
            </p:contentPart>
          </mc:Choice>
          <mc:Fallback xmlns="">
            <p:pic>
              <p:nvPicPr>
                <p:cNvPr id="2" name="Input penna 1">
                  <a:extLst>
                    <a:ext uri="{FF2B5EF4-FFF2-40B4-BE49-F238E27FC236}">
                      <a16:creationId xmlns:a16="http://schemas.microsoft.com/office/drawing/2014/main" id="{42BFED3C-3663-6917-3F58-DF579C2792C0}"/>
                    </a:ext>
                  </a:extLst>
                </p:cNvPr>
                <p:cNvPicPr/>
                <p:nvPr/>
              </p:nvPicPr>
              <p:blipFill>
                <a:blip r:embed="rId3"/>
                <a:stretch>
                  <a:fillRect/>
                </a:stretch>
              </p:blipFill>
              <p:spPr>
                <a:xfrm>
                  <a:off x="2173402" y="27651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put penna 2">
                  <a:extLst>
                    <a:ext uri="{FF2B5EF4-FFF2-40B4-BE49-F238E27FC236}">
                      <a16:creationId xmlns:a16="http://schemas.microsoft.com/office/drawing/2014/main" id="{0F3E1DA2-1FEA-EE8E-F8E7-25F0A4CB155B}"/>
                    </a:ext>
                  </a:extLst>
                </p14:cNvPr>
                <p14:cNvContentPartPr/>
                <p14:nvPr/>
              </p14:nvContentPartPr>
              <p14:xfrm>
                <a:off x="2182042" y="2774176"/>
                <a:ext cx="360" cy="360"/>
              </p14:xfrm>
            </p:contentPart>
          </mc:Choice>
          <mc:Fallback xmlns="">
            <p:pic>
              <p:nvPicPr>
                <p:cNvPr id="3" name="Input penna 2">
                  <a:extLst>
                    <a:ext uri="{FF2B5EF4-FFF2-40B4-BE49-F238E27FC236}">
                      <a16:creationId xmlns:a16="http://schemas.microsoft.com/office/drawing/2014/main" id="{0F3E1DA2-1FEA-EE8E-F8E7-25F0A4CB155B}"/>
                    </a:ext>
                  </a:extLst>
                </p:cNvPr>
                <p:cNvPicPr/>
                <p:nvPr/>
              </p:nvPicPr>
              <p:blipFill>
                <a:blip r:embed="rId3"/>
                <a:stretch>
                  <a:fillRect/>
                </a:stretch>
              </p:blipFill>
              <p:spPr>
                <a:xfrm>
                  <a:off x="2173402" y="27651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put penna 3">
                  <a:extLst>
                    <a:ext uri="{FF2B5EF4-FFF2-40B4-BE49-F238E27FC236}">
                      <a16:creationId xmlns:a16="http://schemas.microsoft.com/office/drawing/2014/main" id="{22E9E7F2-4195-193E-5ECD-B1B82FA0188D}"/>
                    </a:ext>
                  </a:extLst>
                </p14:cNvPr>
                <p14:cNvContentPartPr/>
                <p14:nvPr/>
              </p14:nvContentPartPr>
              <p14:xfrm>
                <a:off x="2182042" y="2774176"/>
                <a:ext cx="360" cy="360"/>
              </p14:xfrm>
            </p:contentPart>
          </mc:Choice>
          <mc:Fallback xmlns="">
            <p:pic>
              <p:nvPicPr>
                <p:cNvPr id="4" name="Input penna 3">
                  <a:extLst>
                    <a:ext uri="{FF2B5EF4-FFF2-40B4-BE49-F238E27FC236}">
                      <a16:creationId xmlns:a16="http://schemas.microsoft.com/office/drawing/2014/main" id="{22E9E7F2-4195-193E-5ECD-B1B82FA0188D}"/>
                    </a:ext>
                  </a:extLst>
                </p:cNvPr>
                <p:cNvPicPr/>
                <p:nvPr/>
              </p:nvPicPr>
              <p:blipFill>
                <a:blip r:embed="rId3"/>
                <a:stretch>
                  <a:fillRect/>
                </a:stretch>
              </p:blipFill>
              <p:spPr>
                <a:xfrm>
                  <a:off x="2173402" y="27651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put penna 4">
                  <a:extLst>
                    <a:ext uri="{FF2B5EF4-FFF2-40B4-BE49-F238E27FC236}">
                      <a16:creationId xmlns:a16="http://schemas.microsoft.com/office/drawing/2014/main" id="{3DA735F6-BE70-EB6D-6822-28424FB9585B}"/>
                    </a:ext>
                  </a:extLst>
                </p14:cNvPr>
                <p14:cNvContentPartPr/>
                <p14:nvPr/>
              </p14:nvContentPartPr>
              <p14:xfrm>
                <a:off x="2182042" y="2774176"/>
                <a:ext cx="360" cy="360"/>
              </p14:xfrm>
            </p:contentPart>
          </mc:Choice>
          <mc:Fallback xmlns="">
            <p:pic>
              <p:nvPicPr>
                <p:cNvPr id="5" name="Input penna 4">
                  <a:extLst>
                    <a:ext uri="{FF2B5EF4-FFF2-40B4-BE49-F238E27FC236}">
                      <a16:creationId xmlns:a16="http://schemas.microsoft.com/office/drawing/2014/main" id="{3DA735F6-BE70-EB6D-6822-28424FB9585B}"/>
                    </a:ext>
                  </a:extLst>
                </p:cNvPr>
                <p:cNvPicPr/>
                <p:nvPr/>
              </p:nvPicPr>
              <p:blipFill>
                <a:blip r:embed="rId3"/>
                <a:stretch>
                  <a:fillRect/>
                </a:stretch>
              </p:blipFill>
              <p:spPr>
                <a:xfrm>
                  <a:off x="2173402" y="2765176"/>
                  <a:ext cx="18000" cy="18000"/>
                </a:xfrm>
                <a:prstGeom prst="rect">
                  <a:avLst/>
                </a:prstGeom>
              </p:spPr>
            </p:pic>
          </mc:Fallback>
        </mc:AlternateContent>
      </p:grpSp>
      <p:graphicFrame>
        <p:nvGraphicFramePr>
          <p:cNvPr id="10" name="Tabella 9">
            <a:extLst>
              <a:ext uri="{FF2B5EF4-FFF2-40B4-BE49-F238E27FC236}">
                <a16:creationId xmlns:a16="http://schemas.microsoft.com/office/drawing/2014/main" id="{2274FC7E-F19E-DA9B-A7C5-CDD77340B96E}"/>
              </a:ext>
            </a:extLst>
          </p:cNvPr>
          <p:cNvGraphicFramePr>
            <a:graphicFrameLocks noGrp="1"/>
          </p:cNvGraphicFramePr>
          <p:nvPr>
            <p:extLst>
              <p:ext uri="{D42A27DB-BD31-4B8C-83A1-F6EECF244321}">
                <p14:modId xmlns:p14="http://schemas.microsoft.com/office/powerpoint/2010/main" val="203751368"/>
              </p:ext>
            </p:extLst>
          </p:nvPr>
        </p:nvGraphicFramePr>
        <p:xfrm>
          <a:off x="4414274" y="244508"/>
          <a:ext cx="3225018" cy="6439497"/>
        </p:xfrm>
        <a:graphic>
          <a:graphicData uri="http://schemas.openxmlformats.org/drawingml/2006/table">
            <a:tbl>
              <a:tblPr firstRow="1" firstCol="1" bandRow="1">
                <a:tableStyleId>{5C22544A-7EE6-4342-B048-85BDC9FD1C3A}</a:tableStyleId>
              </a:tblPr>
              <a:tblGrid>
                <a:gridCol w="1075006">
                  <a:extLst>
                    <a:ext uri="{9D8B030D-6E8A-4147-A177-3AD203B41FA5}">
                      <a16:colId xmlns:a16="http://schemas.microsoft.com/office/drawing/2014/main" val="2299035321"/>
                    </a:ext>
                  </a:extLst>
                </a:gridCol>
                <a:gridCol w="1075006">
                  <a:extLst>
                    <a:ext uri="{9D8B030D-6E8A-4147-A177-3AD203B41FA5}">
                      <a16:colId xmlns:a16="http://schemas.microsoft.com/office/drawing/2014/main" val="1465890278"/>
                    </a:ext>
                  </a:extLst>
                </a:gridCol>
                <a:gridCol w="1075006">
                  <a:extLst>
                    <a:ext uri="{9D8B030D-6E8A-4147-A177-3AD203B41FA5}">
                      <a16:colId xmlns:a16="http://schemas.microsoft.com/office/drawing/2014/main" val="1170424998"/>
                    </a:ext>
                  </a:extLst>
                </a:gridCol>
              </a:tblGrid>
              <a:tr h="216217">
                <a:tc>
                  <a:txBody>
                    <a:bodyPr/>
                    <a:lstStyle/>
                    <a:p>
                      <a:pPr algn="ctr">
                        <a:lnSpc>
                          <a:spcPct val="107000"/>
                        </a:lnSpc>
                        <a:spcAft>
                          <a:spcPts val="800"/>
                        </a:spcAft>
                        <a:buNone/>
                      </a:pPr>
                      <a:r>
                        <a:rPr lang="it-IT" sz="1600" kern="0" baseline="0" dirty="0">
                          <a:solidFill>
                            <a:schemeClr val="tx1"/>
                          </a:solidFill>
                          <a:effectLst/>
                        </a:rPr>
                        <a:t>Alimento</a:t>
                      </a:r>
                      <a:endParaRPr lang="it-IT" sz="1400" kern="100" baseline="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gridSpan="2">
                  <a:txBody>
                    <a:bodyPr/>
                    <a:lstStyle/>
                    <a:p>
                      <a:pPr algn="ctr">
                        <a:lnSpc>
                          <a:spcPct val="107000"/>
                        </a:lnSpc>
                        <a:spcAft>
                          <a:spcPts val="800"/>
                        </a:spcAft>
                        <a:buNone/>
                      </a:pPr>
                      <a:r>
                        <a:rPr lang="it-IT" sz="1600" b="1" kern="1200" dirty="0">
                          <a:solidFill>
                            <a:schemeClr val="tx1"/>
                          </a:solidFill>
                          <a:effectLst/>
                          <a:latin typeface="+mn-lt"/>
                          <a:ea typeface="+mn-ea"/>
                          <a:cs typeface="+mn-cs"/>
                        </a:rPr>
                        <a:t>100 g di parte edibile </a:t>
                      </a:r>
                      <a:endParaRPr lang="it-IT"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hMerge="1">
                  <a:txBody>
                    <a:bodyPr/>
                    <a:lstStyle/>
                    <a:p>
                      <a:endParaRPr lang="it-IT"/>
                    </a:p>
                  </a:txBody>
                  <a:tcPr/>
                </a:tc>
                <a:extLst>
                  <a:ext uri="{0D108BD9-81ED-4DB2-BD59-A6C34878D82A}">
                    <a16:rowId xmlns:a16="http://schemas.microsoft.com/office/drawing/2014/main" val="407047166"/>
                  </a:ext>
                </a:extLst>
              </a:tr>
              <a:tr h="216217">
                <a:tc>
                  <a:txBody>
                    <a:bodyPr/>
                    <a:lstStyle/>
                    <a:p>
                      <a:pPr>
                        <a:lnSpc>
                          <a:spcPct val="107000"/>
                        </a:lnSpc>
                        <a:spcAft>
                          <a:spcPts val="800"/>
                        </a:spcAft>
                        <a:buNone/>
                      </a:pPr>
                      <a:r>
                        <a:rPr lang="it-IT" sz="1200" u="none" strike="noStrike" kern="0" baseline="0">
                          <a:solidFill>
                            <a:schemeClr val="tx1"/>
                          </a:solidFill>
                          <a:effectLst/>
                          <a:hlinkClick r:id="rId7"/>
                        </a:rPr>
                        <a:t>Margarina</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dirty="0">
                          <a:effectLst/>
                        </a:rPr>
                        <a:t>14,89</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2369255618"/>
                  </a:ext>
                </a:extLst>
              </a:tr>
              <a:tr h="420067">
                <a:tc>
                  <a:txBody>
                    <a:bodyPr/>
                    <a:lstStyle/>
                    <a:p>
                      <a:pPr>
                        <a:lnSpc>
                          <a:spcPct val="107000"/>
                        </a:lnSpc>
                        <a:spcAft>
                          <a:spcPts val="800"/>
                        </a:spcAft>
                        <a:buNone/>
                      </a:pPr>
                      <a:r>
                        <a:rPr lang="it-IT" sz="1200" u="none" strike="noStrike" kern="0" baseline="0">
                          <a:solidFill>
                            <a:schemeClr val="tx1"/>
                          </a:solidFill>
                          <a:effectLst/>
                          <a:hlinkClick r:id="rId8"/>
                        </a:rPr>
                        <a:t>Torta di mele (McDonald's)</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6,126</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3926619271"/>
                  </a:ext>
                </a:extLst>
              </a:tr>
              <a:tr h="325817">
                <a:tc>
                  <a:txBody>
                    <a:bodyPr/>
                    <a:lstStyle/>
                    <a:p>
                      <a:pPr>
                        <a:lnSpc>
                          <a:spcPct val="107000"/>
                        </a:lnSpc>
                        <a:spcAft>
                          <a:spcPts val="800"/>
                        </a:spcAft>
                        <a:buNone/>
                      </a:pPr>
                      <a:r>
                        <a:rPr lang="it-IT" sz="1200" u="none" strike="noStrike" kern="0" baseline="0">
                          <a:solidFill>
                            <a:schemeClr val="tx1"/>
                          </a:solidFill>
                          <a:effectLst/>
                          <a:hlinkClick r:id="rId9"/>
                        </a:rPr>
                        <a:t>Gamberetti fritti</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4,195</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1532720136"/>
                  </a:ext>
                </a:extLst>
              </a:tr>
              <a:tr h="325817">
                <a:tc>
                  <a:txBody>
                    <a:bodyPr/>
                    <a:lstStyle/>
                    <a:p>
                      <a:pPr>
                        <a:lnSpc>
                          <a:spcPct val="107000"/>
                        </a:lnSpc>
                        <a:spcAft>
                          <a:spcPts val="800"/>
                        </a:spcAft>
                        <a:buNone/>
                      </a:pPr>
                      <a:r>
                        <a:rPr lang="it-IT" sz="1200" u="none" strike="noStrike" kern="0" baseline="0">
                          <a:solidFill>
                            <a:schemeClr val="tx1"/>
                          </a:solidFill>
                          <a:effectLst/>
                          <a:hlinkClick r:id="rId10"/>
                        </a:rPr>
                        <a:t>Glassa al cocco</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3,748</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1843804688"/>
                  </a:ext>
                </a:extLst>
              </a:tr>
              <a:tr h="216217">
                <a:tc>
                  <a:txBody>
                    <a:bodyPr/>
                    <a:lstStyle/>
                    <a:p>
                      <a:pPr>
                        <a:lnSpc>
                          <a:spcPct val="107000"/>
                        </a:lnSpc>
                        <a:spcAft>
                          <a:spcPts val="800"/>
                        </a:spcAft>
                        <a:buNone/>
                      </a:pPr>
                      <a:r>
                        <a:rPr lang="it-IT" sz="1200" u="none" strike="noStrike" kern="0" baseline="0">
                          <a:solidFill>
                            <a:schemeClr val="tx1"/>
                          </a:solidFill>
                          <a:effectLst/>
                          <a:hlinkClick r:id="rId11"/>
                        </a:rPr>
                        <a:t>Burro</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3,278</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547549632"/>
                  </a:ext>
                </a:extLst>
              </a:tr>
              <a:tr h="483929">
                <a:tc>
                  <a:txBody>
                    <a:bodyPr/>
                    <a:lstStyle/>
                    <a:p>
                      <a:pPr>
                        <a:lnSpc>
                          <a:spcPct val="107000"/>
                        </a:lnSpc>
                        <a:spcAft>
                          <a:spcPts val="800"/>
                        </a:spcAft>
                        <a:buNone/>
                      </a:pPr>
                      <a:r>
                        <a:rPr lang="it-IT" sz="1200" u="none" strike="noStrike" kern="0" baseline="0">
                          <a:solidFill>
                            <a:schemeClr val="tx1"/>
                          </a:solidFill>
                          <a:effectLst/>
                          <a:hlinkClick r:id="rId12"/>
                        </a:rPr>
                        <a:t>Carne macinata (25% grasso)</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1,529</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dirty="0">
                          <a:effectLst/>
                        </a:rPr>
                        <a:t>g</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3637629743"/>
                  </a:ext>
                </a:extLst>
              </a:tr>
              <a:tr h="407465">
                <a:tc>
                  <a:txBody>
                    <a:bodyPr/>
                    <a:lstStyle/>
                    <a:p>
                      <a:pPr>
                        <a:lnSpc>
                          <a:spcPct val="107000"/>
                        </a:lnSpc>
                        <a:spcAft>
                          <a:spcPts val="800"/>
                        </a:spcAft>
                        <a:buNone/>
                      </a:pPr>
                      <a:r>
                        <a:rPr lang="it-IT" sz="1200" u="none" strike="noStrike" kern="0" baseline="0">
                          <a:solidFill>
                            <a:schemeClr val="tx1"/>
                          </a:solidFill>
                          <a:effectLst/>
                          <a:hlinkClick r:id="rId13"/>
                        </a:rPr>
                        <a:t>Torta al cioccolato</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1,318</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dirty="0">
                          <a:effectLst/>
                        </a:rPr>
                        <a:t>g</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1393308574"/>
                  </a:ext>
                </a:extLst>
              </a:tr>
              <a:tr h="623915">
                <a:tc>
                  <a:txBody>
                    <a:bodyPr/>
                    <a:lstStyle/>
                    <a:p>
                      <a:pPr>
                        <a:lnSpc>
                          <a:spcPct val="107000"/>
                        </a:lnSpc>
                        <a:spcAft>
                          <a:spcPts val="800"/>
                        </a:spcAft>
                        <a:buNone/>
                      </a:pPr>
                      <a:r>
                        <a:rPr lang="it-IT" sz="1200" u="none" strike="noStrike" kern="0" baseline="0">
                          <a:solidFill>
                            <a:schemeClr val="tx1"/>
                          </a:solidFill>
                          <a:effectLst/>
                          <a:hlinkClick r:id="rId14"/>
                        </a:rPr>
                        <a:t>Doppio Cheeseburger (McDonald's)</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0,857</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3974084939"/>
                  </a:ext>
                </a:extLst>
              </a:tr>
              <a:tr h="420067">
                <a:tc>
                  <a:txBody>
                    <a:bodyPr/>
                    <a:lstStyle/>
                    <a:p>
                      <a:pPr>
                        <a:lnSpc>
                          <a:spcPct val="107000"/>
                        </a:lnSpc>
                        <a:spcAft>
                          <a:spcPts val="800"/>
                        </a:spcAft>
                        <a:buNone/>
                      </a:pPr>
                      <a:r>
                        <a:rPr lang="it-IT" sz="1200" u="none" strike="noStrike" kern="0" baseline="0">
                          <a:solidFill>
                            <a:schemeClr val="tx1"/>
                          </a:solidFill>
                          <a:effectLst/>
                          <a:hlinkClick r:id="rId15"/>
                        </a:rPr>
                        <a:t>Wurstel di tacchino</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0,789</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1013525268"/>
                  </a:ext>
                </a:extLst>
              </a:tr>
              <a:tr h="420067">
                <a:tc>
                  <a:txBody>
                    <a:bodyPr/>
                    <a:lstStyle/>
                    <a:p>
                      <a:pPr>
                        <a:lnSpc>
                          <a:spcPct val="107000"/>
                        </a:lnSpc>
                        <a:spcAft>
                          <a:spcPts val="800"/>
                        </a:spcAft>
                        <a:buNone/>
                      </a:pPr>
                      <a:r>
                        <a:rPr lang="it-IT" sz="1200" u="none" strike="noStrike" kern="0" baseline="0">
                          <a:solidFill>
                            <a:schemeClr val="tx1"/>
                          </a:solidFill>
                          <a:effectLst/>
                          <a:hlinkClick r:id="rId16"/>
                        </a:rPr>
                        <a:t>Cheeseburger (Burger King)</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0,777</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1580004347"/>
                  </a:ext>
                </a:extLst>
              </a:tr>
              <a:tr h="216217">
                <a:tc>
                  <a:txBody>
                    <a:bodyPr/>
                    <a:lstStyle/>
                    <a:p>
                      <a:pPr>
                        <a:lnSpc>
                          <a:spcPct val="107000"/>
                        </a:lnSpc>
                        <a:spcAft>
                          <a:spcPts val="800"/>
                        </a:spcAft>
                        <a:buNone/>
                      </a:pPr>
                      <a:r>
                        <a:rPr lang="it-IT" sz="1200" u="none" strike="noStrike" kern="0" baseline="0">
                          <a:solidFill>
                            <a:schemeClr val="tx1"/>
                          </a:solidFill>
                          <a:effectLst/>
                          <a:hlinkClick r:id="rId17"/>
                        </a:rPr>
                        <a:t>Omelette</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0,709</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3057436342"/>
                  </a:ext>
                </a:extLst>
              </a:tr>
              <a:tr h="420067">
                <a:tc>
                  <a:txBody>
                    <a:bodyPr/>
                    <a:lstStyle/>
                    <a:p>
                      <a:pPr>
                        <a:lnSpc>
                          <a:spcPct val="107000"/>
                        </a:lnSpc>
                        <a:spcAft>
                          <a:spcPts val="800"/>
                        </a:spcAft>
                        <a:buNone/>
                      </a:pPr>
                      <a:r>
                        <a:rPr lang="it-IT" sz="1200" u="none" strike="noStrike" kern="0" baseline="0">
                          <a:solidFill>
                            <a:schemeClr val="tx1"/>
                          </a:solidFill>
                          <a:effectLst/>
                          <a:hlinkClick r:id="rId18"/>
                        </a:rPr>
                        <a:t>Cheeseburger (McDonald's)</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0,647</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2958688399"/>
                  </a:ext>
                </a:extLst>
              </a:tr>
              <a:tr h="407465">
                <a:tc>
                  <a:txBody>
                    <a:bodyPr/>
                    <a:lstStyle/>
                    <a:p>
                      <a:pPr>
                        <a:lnSpc>
                          <a:spcPct val="107000"/>
                        </a:lnSpc>
                        <a:spcAft>
                          <a:spcPts val="800"/>
                        </a:spcAft>
                        <a:buNone/>
                      </a:pPr>
                      <a:r>
                        <a:rPr lang="it-IT" sz="1200" u="none" strike="noStrike" kern="0" baseline="0">
                          <a:solidFill>
                            <a:schemeClr val="tx1"/>
                          </a:solidFill>
                          <a:effectLst/>
                          <a:hlinkClick r:id="rId19"/>
                        </a:rPr>
                        <a:t>Uova strapazzate</a:t>
                      </a:r>
                      <a:endParaRPr lang="it-IT" sz="1100" kern="100" baseline="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0,624</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3284278699"/>
                  </a:ext>
                </a:extLst>
              </a:tr>
              <a:tr h="407465">
                <a:tc>
                  <a:txBody>
                    <a:bodyPr/>
                    <a:lstStyle/>
                    <a:p>
                      <a:pPr>
                        <a:lnSpc>
                          <a:spcPct val="107000"/>
                        </a:lnSpc>
                        <a:spcAft>
                          <a:spcPts val="800"/>
                        </a:spcAft>
                        <a:buNone/>
                      </a:pPr>
                      <a:r>
                        <a:rPr lang="it-IT" sz="1200" u="none" strike="noStrike" kern="0" baseline="0" dirty="0">
                          <a:solidFill>
                            <a:schemeClr val="tx1"/>
                          </a:solidFill>
                          <a:effectLst/>
                          <a:hlinkClick r:id="rId20"/>
                        </a:rPr>
                        <a:t>Cervello di manzo</a:t>
                      </a:r>
                      <a:endParaRPr lang="it-IT" sz="1100" kern="100" baseline="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0,61</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g</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153027026"/>
                  </a:ext>
                </a:extLst>
              </a:tr>
              <a:tr h="642041">
                <a:tc>
                  <a:txBody>
                    <a:bodyPr/>
                    <a:lstStyle/>
                    <a:p>
                      <a:pPr>
                        <a:lnSpc>
                          <a:spcPct val="107000"/>
                        </a:lnSpc>
                        <a:spcAft>
                          <a:spcPts val="800"/>
                        </a:spcAft>
                        <a:buNone/>
                      </a:pPr>
                      <a:r>
                        <a:rPr lang="it-IT" sz="1200" u="none" strike="noStrike" kern="0" baseline="0" dirty="0">
                          <a:solidFill>
                            <a:schemeClr val="tx1"/>
                          </a:solidFill>
                          <a:effectLst/>
                          <a:hlinkClick r:id="rId21"/>
                        </a:rPr>
                        <a:t>Taco con carne, formaggio e lattuga</a:t>
                      </a:r>
                      <a:endParaRPr lang="it-IT" sz="1100" kern="100" baseline="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dirty="0">
                          <a:effectLst/>
                        </a:rPr>
                        <a:t>0,467</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dirty="0">
                          <a:effectLst/>
                        </a:rPr>
                        <a:t>g</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2840372975"/>
                  </a:ext>
                </a:extLst>
              </a:tr>
              <a:tr h="216217">
                <a:tc>
                  <a:txBody>
                    <a:bodyPr/>
                    <a:lstStyle/>
                    <a:p>
                      <a:pPr>
                        <a:lnSpc>
                          <a:spcPct val="107000"/>
                        </a:lnSpc>
                        <a:spcAft>
                          <a:spcPts val="800"/>
                        </a:spcAft>
                        <a:buNone/>
                      </a:pPr>
                      <a:r>
                        <a:rPr lang="it-IT" sz="1200" u="none" strike="noStrike" kern="0" baseline="0" dirty="0">
                          <a:solidFill>
                            <a:schemeClr val="tx1"/>
                          </a:solidFill>
                          <a:effectLst/>
                          <a:hlinkClick r:id="rId22"/>
                        </a:rPr>
                        <a:t>Crackers</a:t>
                      </a:r>
                      <a:endParaRPr lang="it-IT" sz="1100" kern="100" baseline="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a:effectLst/>
                        </a:rPr>
                        <a:t>0,443</a:t>
                      </a:r>
                      <a:endParaRPr lang="it-IT" sz="11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tc>
                  <a:txBody>
                    <a:bodyPr/>
                    <a:lstStyle/>
                    <a:p>
                      <a:pPr>
                        <a:lnSpc>
                          <a:spcPct val="107000"/>
                        </a:lnSpc>
                        <a:spcAft>
                          <a:spcPts val="800"/>
                        </a:spcAft>
                        <a:buNone/>
                      </a:pPr>
                      <a:r>
                        <a:rPr lang="it-IT" sz="1200" kern="0" dirty="0">
                          <a:effectLst/>
                        </a:rPr>
                        <a:t>g</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noFill/>
                  </a:tcPr>
                </a:tc>
                <a:extLst>
                  <a:ext uri="{0D108BD9-81ED-4DB2-BD59-A6C34878D82A}">
                    <a16:rowId xmlns:a16="http://schemas.microsoft.com/office/drawing/2014/main" val="872197649"/>
                  </a:ext>
                </a:extLst>
              </a:tr>
            </a:tbl>
          </a:graphicData>
        </a:graphic>
      </p:graphicFrame>
      <p:sp>
        <p:nvSpPr>
          <p:cNvPr id="12" name="CasellaDiTesto 11">
            <a:extLst>
              <a:ext uri="{FF2B5EF4-FFF2-40B4-BE49-F238E27FC236}">
                <a16:creationId xmlns:a16="http://schemas.microsoft.com/office/drawing/2014/main" id="{BA8652B5-F224-4E7E-7830-7DFD620763E8}"/>
              </a:ext>
            </a:extLst>
          </p:cNvPr>
          <p:cNvSpPr txBox="1"/>
          <p:nvPr/>
        </p:nvSpPr>
        <p:spPr>
          <a:xfrm>
            <a:off x="557025" y="614178"/>
            <a:ext cx="3221059" cy="2862322"/>
          </a:xfrm>
          <a:prstGeom prst="rect">
            <a:avLst/>
          </a:prstGeom>
          <a:noFill/>
        </p:spPr>
        <p:txBody>
          <a:bodyPr wrap="square">
            <a:spAutoFit/>
          </a:bodyPr>
          <a:lstStyle/>
          <a:p>
            <a:r>
              <a:rPr lang="en-US" b="1" i="0" dirty="0">
                <a:solidFill>
                  <a:srgbClr val="001D35"/>
                </a:solidFill>
                <a:effectLst/>
              </a:rPr>
              <a:t>Trans fatty acids </a:t>
            </a:r>
            <a:r>
              <a:rPr lang="en-US" b="0" i="0" dirty="0">
                <a:solidFill>
                  <a:srgbClr val="001D35"/>
                </a:solidFill>
                <a:effectLst/>
              </a:rPr>
              <a:t>are </a:t>
            </a:r>
            <a:r>
              <a:rPr lang="en-US" dirty="0"/>
              <a:t>a type of unsaturated fat found naturally in meat and dairy from ruminant animals and produced industrially through partial hydrogenation of oils for food production</a:t>
            </a:r>
            <a:r>
              <a:rPr lang="en-US" b="0" i="0" dirty="0">
                <a:solidFill>
                  <a:srgbClr val="001D35"/>
                </a:solidFill>
                <a:effectLst/>
              </a:rPr>
              <a:t>, resulting in partially hydrogenated oils used in baked goods, fried foods, and margarines</a:t>
            </a:r>
            <a:endParaRPr lang="it-IT" dirty="0"/>
          </a:p>
        </p:txBody>
      </p:sp>
      <p:pic>
        <p:nvPicPr>
          <p:cNvPr id="1027" name="Picture 3" descr="Quali sono i grassi trans e perché vanno evitati a ogni costo">
            <a:extLst>
              <a:ext uri="{FF2B5EF4-FFF2-40B4-BE49-F238E27FC236}">
                <a16:creationId xmlns:a16="http://schemas.microsoft.com/office/drawing/2014/main" id="{03DC1492-2F8E-AB57-CCB3-51793CF5CB0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4414" y="3648436"/>
            <a:ext cx="3672068" cy="24480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al Issue: Trans Fat">
            <a:extLst>
              <a:ext uri="{FF2B5EF4-FFF2-40B4-BE49-F238E27FC236}">
                <a16:creationId xmlns:a16="http://schemas.microsoft.com/office/drawing/2014/main" id="{0FF1F67D-3C8B-9425-B0CF-BD68AA6D81C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17084" y="2045339"/>
            <a:ext cx="3999405" cy="240809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B0B56096-AE83-9FF5-A996-9E994A78A9CF}"/>
              </a:ext>
            </a:extLst>
          </p:cNvPr>
          <p:cNvSpPr txBox="1"/>
          <p:nvPr/>
        </p:nvSpPr>
        <p:spPr>
          <a:xfrm>
            <a:off x="8945236" y="529936"/>
            <a:ext cx="2015836" cy="1107996"/>
          </a:xfrm>
          <a:prstGeom prst="rect">
            <a:avLst/>
          </a:prstGeom>
          <a:noFill/>
        </p:spPr>
        <p:txBody>
          <a:bodyPr wrap="square" rtlCol="0">
            <a:spAutoFit/>
          </a:bodyPr>
          <a:lstStyle/>
          <a:p>
            <a:pPr algn="ctr"/>
            <a:r>
              <a:rPr lang="it-IT" sz="2400" b="1" dirty="0"/>
              <a:t>1% </a:t>
            </a:r>
            <a:r>
              <a:rPr lang="it-IT" dirty="0" err="1"/>
              <a:t>naturally</a:t>
            </a:r>
            <a:r>
              <a:rPr lang="it-IT" dirty="0"/>
              <a:t> </a:t>
            </a:r>
            <a:r>
              <a:rPr lang="it-IT" dirty="0" err="1"/>
              <a:t>present</a:t>
            </a:r>
            <a:endParaRPr lang="it-IT" dirty="0"/>
          </a:p>
          <a:p>
            <a:pPr algn="ctr"/>
            <a:endParaRPr lang="it-IT" sz="2400" b="1" dirty="0"/>
          </a:p>
        </p:txBody>
      </p:sp>
      <p:sp>
        <p:nvSpPr>
          <p:cNvPr id="9" name="CasellaDiTesto 8">
            <a:extLst>
              <a:ext uri="{FF2B5EF4-FFF2-40B4-BE49-F238E27FC236}">
                <a16:creationId xmlns:a16="http://schemas.microsoft.com/office/drawing/2014/main" id="{90E7DA69-69A6-38EC-992F-787B41D28959}"/>
              </a:ext>
            </a:extLst>
          </p:cNvPr>
          <p:cNvSpPr txBox="1"/>
          <p:nvPr/>
        </p:nvSpPr>
        <p:spPr>
          <a:xfrm>
            <a:off x="7917084" y="5116096"/>
            <a:ext cx="3999404" cy="738664"/>
          </a:xfrm>
          <a:prstGeom prst="rect">
            <a:avLst/>
          </a:prstGeom>
          <a:noFill/>
        </p:spPr>
        <p:txBody>
          <a:bodyPr wrap="square" rtlCol="0">
            <a:spAutoFit/>
          </a:bodyPr>
          <a:lstStyle/>
          <a:p>
            <a:r>
              <a:rPr lang="it-IT" sz="2000" b="1" dirty="0"/>
              <a:t>                               </a:t>
            </a:r>
            <a:r>
              <a:rPr lang="it-IT" sz="2400" b="1" dirty="0"/>
              <a:t>99% </a:t>
            </a:r>
            <a:endParaRPr lang="it-IT" sz="2000" b="1" dirty="0"/>
          </a:p>
          <a:p>
            <a:r>
              <a:rPr lang="en-US" dirty="0"/>
              <a:t>For hydrogenation, refining and cooking</a:t>
            </a:r>
            <a:endParaRPr lang="it-IT" sz="2000" b="1" dirty="0"/>
          </a:p>
        </p:txBody>
      </p:sp>
      <p:sp>
        <p:nvSpPr>
          <p:cNvPr id="11" name="Freccia in giù 10">
            <a:extLst>
              <a:ext uri="{FF2B5EF4-FFF2-40B4-BE49-F238E27FC236}">
                <a16:creationId xmlns:a16="http://schemas.microsoft.com/office/drawing/2014/main" id="{386052AB-4EB8-E380-1B3B-9BAE80A323B5}"/>
              </a:ext>
            </a:extLst>
          </p:cNvPr>
          <p:cNvSpPr/>
          <p:nvPr/>
        </p:nvSpPr>
        <p:spPr>
          <a:xfrm>
            <a:off x="9750531" y="1407823"/>
            <a:ext cx="332509" cy="596551"/>
          </a:xfrm>
          <a:prstGeom prst="downArrow">
            <a:avLst>
              <a:gd name="adj1" fmla="val 50000"/>
              <a:gd name="adj2" fmla="val 48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252D9F7B-A9AD-3921-6159-C198CECC2F6F}"/>
              </a:ext>
            </a:extLst>
          </p:cNvPr>
          <p:cNvSpPr/>
          <p:nvPr/>
        </p:nvSpPr>
        <p:spPr>
          <a:xfrm rot="10800000">
            <a:off x="9750530" y="4486488"/>
            <a:ext cx="332509" cy="596551"/>
          </a:xfrm>
          <a:prstGeom prst="downArrow">
            <a:avLst>
              <a:gd name="adj1" fmla="val 50000"/>
              <a:gd name="adj2" fmla="val 48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80830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6042B00-EBEA-BFDF-7E36-D7D4769DD3F9}"/>
              </a:ext>
            </a:extLst>
          </p:cNvPr>
          <p:cNvSpPr txBox="1"/>
          <p:nvPr/>
        </p:nvSpPr>
        <p:spPr>
          <a:xfrm>
            <a:off x="7917084" y="244508"/>
            <a:ext cx="4004840" cy="6963701"/>
          </a:xfrm>
          <a:prstGeom prst="rect">
            <a:avLst/>
          </a:prstGeom>
          <a:noFill/>
        </p:spPr>
        <p:txBody>
          <a:bodyPr wrap="square">
            <a:spAutoFit/>
          </a:bodyPr>
          <a:lstStyle/>
          <a:p>
            <a:pPr>
              <a:lnSpc>
                <a:spcPct val="150000"/>
              </a:lnSpc>
              <a:spcAft>
                <a:spcPts val="800"/>
              </a:spcAft>
              <a:buNone/>
            </a:pPr>
            <a:r>
              <a:rPr lang="en-US" kern="0" dirty="0">
                <a:solidFill>
                  <a:srgbClr val="000000"/>
                </a:solidFill>
                <a:effectLst/>
                <a:ea typeface="Aptos" panose="020B0004020202020204" pitchFamily="34" charset="0"/>
                <a:cs typeface="MinionPro-Regular"/>
              </a:rPr>
              <a:t>Trans-fatty acids were found to </a:t>
            </a:r>
            <a:r>
              <a:rPr lang="en-US" b="1" kern="0" dirty="0">
                <a:solidFill>
                  <a:srgbClr val="000000"/>
                </a:solidFill>
                <a:effectLst/>
                <a:ea typeface="Aptos" panose="020B0004020202020204" pitchFamily="34" charset="0"/>
                <a:cs typeface="MinionPro-Regular"/>
              </a:rPr>
              <a:t>negatively</a:t>
            </a:r>
            <a:r>
              <a:rPr lang="it-IT" b="1" kern="100" dirty="0">
                <a:ea typeface="Aptos" panose="020B0004020202020204" pitchFamily="34" charset="0"/>
                <a:cs typeface="Times New Roman" panose="02020603050405020304" pitchFamily="18" charset="0"/>
              </a:rPr>
              <a:t> </a:t>
            </a:r>
            <a:r>
              <a:rPr lang="en-US" b="1" kern="0" dirty="0">
                <a:solidFill>
                  <a:srgbClr val="000000"/>
                </a:solidFill>
                <a:effectLst/>
                <a:ea typeface="Aptos" panose="020B0004020202020204" pitchFamily="34" charset="0"/>
                <a:cs typeface="MinionPro-Regular"/>
              </a:rPr>
              <a:t>impact ovulatory function </a:t>
            </a:r>
            <a:r>
              <a:rPr lang="en-US" kern="0" dirty="0">
                <a:solidFill>
                  <a:srgbClr val="000000"/>
                </a:solidFill>
                <a:effectLst/>
                <a:ea typeface="Aptos" panose="020B0004020202020204" pitchFamily="34" charset="0"/>
                <a:cs typeface="MinionPro-Regular"/>
              </a:rPr>
              <a:t>in women</a:t>
            </a:r>
            <a:r>
              <a:rPr lang="en-US" kern="0" dirty="0">
                <a:solidFill>
                  <a:srgbClr val="000000"/>
                </a:solidFill>
                <a:ea typeface="Aptos" panose="020B0004020202020204" pitchFamily="34" charset="0"/>
                <a:cs typeface="MinionPro-Regular"/>
              </a:rPr>
              <a:t>.</a:t>
            </a:r>
            <a:endParaRPr lang="it-IT" kern="100" dirty="0">
              <a:effectLst/>
              <a:ea typeface="Aptos" panose="020B0004020202020204" pitchFamily="34" charset="0"/>
              <a:cs typeface="Times New Roman" panose="02020603050405020304" pitchFamily="18" charset="0"/>
            </a:endParaRPr>
          </a:p>
          <a:p>
            <a:pPr>
              <a:lnSpc>
                <a:spcPct val="150000"/>
              </a:lnSpc>
              <a:spcAft>
                <a:spcPts val="800"/>
              </a:spcAft>
              <a:buNone/>
            </a:pPr>
            <a:r>
              <a:rPr lang="en-US" b="1" kern="0" dirty="0">
                <a:solidFill>
                  <a:srgbClr val="000000"/>
                </a:solidFill>
                <a:effectLst/>
                <a:ea typeface="Aptos" panose="020B0004020202020204" pitchFamily="34" charset="0"/>
                <a:cs typeface="MinionPro-Regular"/>
              </a:rPr>
              <a:t>Possible mechanisms may</a:t>
            </a:r>
            <a:r>
              <a:rPr lang="it-IT" b="1" kern="100" dirty="0">
                <a:ea typeface="Aptos" panose="020B0004020202020204" pitchFamily="34" charset="0"/>
                <a:cs typeface="Times New Roman" panose="02020603050405020304" pitchFamily="18" charset="0"/>
              </a:rPr>
              <a:t> </a:t>
            </a:r>
            <a:r>
              <a:rPr lang="en-US" b="1" kern="0" dirty="0">
                <a:solidFill>
                  <a:srgbClr val="000000"/>
                </a:solidFill>
                <a:effectLst/>
                <a:ea typeface="Aptos" panose="020B0004020202020204" pitchFamily="34" charset="0"/>
                <a:cs typeface="MinionPro-Regular"/>
              </a:rPr>
              <a:t>involve binding to peroxisome proliferator-activated receptor(PPAR) and thus modulating its expression. </a:t>
            </a:r>
          </a:p>
          <a:p>
            <a:pPr>
              <a:lnSpc>
                <a:spcPct val="150000"/>
              </a:lnSpc>
              <a:spcAft>
                <a:spcPts val="800"/>
              </a:spcAft>
              <a:buNone/>
            </a:pPr>
            <a:r>
              <a:rPr lang="en-US" kern="0" dirty="0">
                <a:solidFill>
                  <a:srgbClr val="000000"/>
                </a:solidFill>
                <a:effectLst/>
                <a:ea typeface="Aptos" panose="020B0004020202020204" pitchFamily="34" charset="0"/>
                <a:cs typeface="MinionPro-Regular"/>
              </a:rPr>
              <a:t>PPAR is</a:t>
            </a:r>
            <a:r>
              <a:rPr lang="it-IT" kern="100" dirty="0">
                <a:ea typeface="Aptos" panose="020B0004020202020204" pitchFamily="34" charset="0"/>
                <a:cs typeface="Times New Roman" panose="02020603050405020304" pitchFamily="18" charset="0"/>
              </a:rPr>
              <a:t> </a:t>
            </a:r>
            <a:r>
              <a:rPr lang="en-US" kern="0" dirty="0">
                <a:solidFill>
                  <a:srgbClr val="000000"/>
                </a:solidFill>
                <a:effectLst/>
                <a:ea typeface="Aptos" panose="020B0004020202020204" pitchFamily="34" charset="0"/>
                <a:cs typeface="MinionPro-Regular"/>
              </a:rPr>
              <a:t>known to be implicated in different ovarian functions such</a:t>
            </a:r>
            <a:r>
              <a:rPr lang="it-IT" kern="100" dirty="0">
                <a:ea typeface="Aptos" panose="020B0004020202020204" pitchFamily="34" charset="0"/>
                <a:cs typeface="Times New Roman" panose="02020603050405020304" pitchFamily="18" charset="0"/>
              </a:rPr>
              <a:t> </a:t>
            </a:r>
            <a:r>
              <a:rPr lang="en-US" kern="0" dirty="0">
                <a:solidFill>
                  <a:srgbClr val="000000"/>
                </a:solidFill>
                <a:effectLst/>
                <a:ea typeface="Aptos" panose="020B0004020202020204" pitchFamily="34" charset="0"/>
                <a:cs typeface="MinionPro-Regular"/>
              </a:rPr>
              <a:t>as follicular rapture, corpus luteum formation and steroid</a:t>
            </a:r>
            <a:r>
              <a:rPr lang="it-IT" kern="100" dirty="0">
                <a:ea typeface="Aptos" panose="020B0004020202020204" pitchFamily="34" charset="0"/>
                <a:cs typeface="Times New Roman" panose="02020603050405020304" pitchFamily="18" charset="0"/>
              </a:rPr>
              <a:t> </a:t>
            </a:r>
            <a:r>
              <a:rPr lang="en-US" kern="0" dirty="0">
                <a:solidFill>
                  <a:srgbClr val="000000"/>
                </a:solidFill>
                <a:effectLst/>
                <a:ea typeface="Aptos" panose="020B0004020202020204" pitchFamily="34" charset="0"/>
                <a:cs typeface="MinionPro-Regular"/>
              </a:rPr>
              <a:t>hormones metabolism. Increased intake of trans</a:t>
            </a:r>
            <a:r>
              <a:rPr lang="it-IT" kern="100" dirty="0">
                <a:ea typeface="Aptos" panose="020B0004020202020204" pitchFamily="34" charset="0"/>
                <a:cs typeface="Times New Roman" panose="02020603050405020304" pitchFamily="18" charset="0"/>
              </a:rPr>
              <a:t> </a:t>
            </a:r>
            <a:r>
              <a:rPr lang="en-US" kern="0" dirty="0">
                <a:solidFill>
                  <a:srgbClr val="000000"/>
                </a:solidFill>
                <a:effectLst/>
                <a:ea typeface="Aptos" panose="020B0004020202020204" pitchFamily="34" charset="0"/>
                <a:cs typeface="MinionPro-Regular"/>
              </a:rPr>
              <a:t>fatty acids also leads to insulin resistance and an increase in</a:t>
            </a:r>
            <a:r>
              <a:rPr lang="it-IT" kern="100" dirty="0">
                <a:ea typeface="Aptos" panose="020B0004020202020204" pitchFamily="34" charset="0"/>
                <a:cs typeface="Times New Roman" panose="02020603050405020304" pitchFamily="18" charset="0"/>
              </a:rPr>
              <a:t> i</a:t>
            </a:r>
            <a:r>
              <a:rPr lang="en-US" kern="0" dirty="0" err="1">
                <a:solidFill>
                  <a:srgbClr val="000000"/>
                </a:solidFill>
                <a:effectLst/>
                <a:ea typeface="Aptos" panose="020B0004020202020204" pitchFamily="34" charset="0"/>
                <a:cs typeface="MinionPro-Regular"/>
              </a:rPr>
              <a:t>nflammatory</a:t>
            </a:r>
            <a:r>
              <a:rPr lang="en-US" kern="0" dirty="0">
                <a:solidFill>
                  <a:srgbClr val="000000"/>
                </a:solidFill>
                <a:effectLst/>
                <a:ea typeface="Aptos" panose="020B0004020202020204" pitchFamily="34" charset="0"/>
                <a:cs typeface="MinionPro-Regular"/>
              </a:rPr>
              <a:t> markers.</a:t>
            </a:r>
            <a:endParaRPr lang="it-IT" kern="100" dirty="0">
              <a:effectLst/>
              <a:ea typeface="Aptos" panose="020B0004020202020204" pitchFamily="34" charset="0"/>
              <a:cs typeface="Times New Roman" panose="02020603050405020304" pitchFamily="18" charset="0"/>
            </a:endParaRPr>
          </a:p>
          <a:p>
            <a:pPr>
              <a:lnSpc>
                <a:spcPct val="150000"/>
              </a:lnSpc>
              <a:spcAft>
                <a:spcPts val="800"/>
              </a:spcAft>
              <a:buNone/>
            </a:pPr>
            <a:endParaRPr lang="it-IT" sz="1600" dirty="0"/>
          </a:p>
        </p:txBody>
      </p:sp>
      <p:pic>
        <p:nvPicPr>
          <p:cNvPr id="2050" name="Picture 2" descr="figure 3">
            <a:extLst>
              <a:ext uri="{FF2B5EF4-FFF2-40B4-BE49-F238E27FC236}">
                <a16:creationId xmlns:a16="http://schemas.microsoft.com/office/drawing/2014/main" id="{852209CE-2D9F-11B1-C71F-6D7259C59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51" y="1605828"/>
            <a:ext cx="6524625" cy="366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79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A6B789B-4D36-A060-D333-1EF6E9379022}"/>
              </a:ext>
            </a:extLst>
          </p:cNvPr>
          <p:cNvSpPr txBox="1"/>
          <p:nvPr/>
        </p:nvSpPr>
        <p:spPr>
          <a:xfrm>
            <a:off x="3002973" y="259773"/>
            <a:ext cx="6138429" cy="419730"/>
          </a:xfrm>
          <a:prstGeom prst="rect">
            <a:avLst/>
          </a:prstGeom>
          <a:noFill/>
        </p:spPr>
        <p:txBody>
          <a:bodyPr wrap="square">
            <a:spAutoFit/>
          </a:bodyPr>
          <a:lstStyle/>
          <a:p>
            <a:pPr algn="ctr" rtl="0">
              <a:lnSpc>
                <a:spcPts val="2700"/>
              </a:lnSpc>
              <a:buNone/>
            </a:pP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C</a:t>
            </a:r>
            <a:r>
              <a:rPr lang="en-US" sz="2000" b="1" i="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hoose mono and polyunsaturated fatty acids</a:t>
            </a:r>
          </a:p>
        </p:txBody>
      </p:sp>
      <p:pic>
        <p:nvPicPr>
          <p:cNvPr id="5" name="Immagine 4">
            <a:extLst>
              <a:ext uri="{FF2B5EF4-FFF2-40B4-BE49-F238E27FC236}">
                <a16:creationId xmlns:a16="http://schemas.microsoft.com/office/drawing/2014/main" id="{05E854EB-BC18-48A0-6A07-BBE9C27CE59E}"/>
              </a:ext>
            </a:extLst>
          </p:cNvPr>
          <p:cNvPicPr>
            <a:picLocks noChangeAspect="1"/>
          </p:cNvPicPr>
          <p:nvPr/>
        </p:nvPicPr>
        <p:blipFill>
          <a:blip r:embed="rId2"/>
          <a:stretch>
            <a:fillRect/>
          </a:stretch>
        </p:blipFill>
        <p:spPr>
          <a:xfrm>
            <a:off x="638577" y="1528394"/>
            <a:ext cx="10707028" cy="2491956"/>
          </a:xfrm>
          <a:prstGeom prst="rect">
            <a:avLst/>
          </a:prstGeom>
        </p:spPr>
      </p:pic>
      <p:sp>
        <p:nvSpPr>
          <p:cNvPr id="6" name="Rettangolo 5">
            <a:extLst>
              <a:ext uri="{FF2B5EF4-FFF2-40B4-BE49-F238E27FC236}">
                <a16:creationId xmlns:a16="http://schemas.microsoft.com/office/drawing/2014/main" id="{F5254343-0F93-2D7B-94F6-CDC36475AA52}"/>
              </a:ext>
            </a:extLst>
          </p:cNvPr>
          <p:cNvSpPr/>
          <p:nvPr/>
        </p:nvSpPr>
        <p:spPr>
          <a:xfrm>
            <a:off x="2888673" y="2150918"/>
            <a:ext cx="8094518" cy="111182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648E3844-AB35-5E6A-3CF6-94CE7B19E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427" y="4110099"/>
            <a:ext cx="6112452" cy="248812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2E3AF32-ECFB-72EB-CF22-8CF971769094}"/>
              </a:ext>
            </a:extLst>
          </p:cNvPr>
          <p:cNvSpPr txBox="1"/>
          <p:nvPr/>
        </p:nvSpPr>
        <p:spPr>
          <a:xfrm rot="10800000" flipV="1">
            <a:off x="8011389" y="3885269"/>
            <a:ext cx="3761508" cy="2308324"/>
          </a:xfrm>
          <a:prstGeom prst="rect">
            <a:avLst/>
          </a:prstGeom>
          <a:noFill/>
        </p:spPr>
        <p:txBody>
          <a:bodyPr wrap="square">
            <a:spAutoFit/>
          </a:bodyPr>
          <a:lstStyle/>
          <a:p>
            <a:endParaRPr lang="en-US" dirty="0"/>
          </a:p>
          <a:p>
            <a:endParaRPr lang="en-US" dirty="0"/>
          </a:p>
          <a:p>
            <a:endParaRPr lang="en-US" dirty="0"/>
          </a:p>
          <a:p>
            <a:endParaRPr lang="en-US" dirty="0"/>
          </a:p>
          <a:p>
            <a:pPr algn="ctr"/>
            <a:r>
              <a:rPr lang="en-US" b="1" dirty="0">
                <a:solidFill>
                  <a:schemeClr val="accent1"/>
                </a:solidFill>
              </a:rPr>
              <a:t>RATIO ω6:ω3</a:t>
            </a:r>
            <a:endParaRPr lang="en-US" dirty="0"/>
          </a:p>
          <a:p>
            <a:r>
              <a:rPr lang="en-US" dirty="0"/>
              <a:t>changes in the number and size of follicles, ovulation, and progesterone production by the corpus luteum</a:t>
            </a:r>
            <a:endParaRPr lang="it-IT" dirty="0"/>
          </a:p>
        </p:txBody>
      </p:sp>
    </p:spTree>
    <p:extLst>
      <p:ext uri="{BB962C8B-B14F-4D97-AF65-F5344CB8AC3E}">
        <p14:creationId xmlns:p14="http://schemas.microsoft.com/office/powerpoint/2010/main" val="165349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A35ACEB-010E-612D-917C-9B2C23790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68" y="584488"/>
            <a:ext cx="5075958" cy="590841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BB6DE1A-79B8-8BD5-2F69-A68F3760D66B}"/>
              </a:ext>
            </a:extLst>
          </p:cNvPr>
          <p:cNvSpPr txBox="1"/>
          <p:nvPr/>
        </p:nvSpPr>
        <p:spPr>
          <a:xfrm>
            <a:off x="5455227" y="384463"/>
            <a:ext cx="6348845" cy="1477328"/>
          </a:xfrm>
          <a:prstGeom prst="rect">
            <a:avLst/>
          </a:prstGeom>
          <a:noFill/>
        </p:spPr>
        <p:txBody>
          <a:bodyPr wrap="square" rtlCol="0">
            <a:spAutoFit/>
          </a:bodyPr>
          <a:lstStyle/>
          <a:p>
            <a:r>
              <a:rPr lang="en-US" dirty="0"/>
              <a:t>Sources of anthropogenic pollution such as coal burning and iron mining can contaminate water sources with methylmercury, which is easily absorbed into fish bodies. Through the process of biomagnification, mercury levels increase with each subsequent predatory phase.</a:t>
            </a:r>
          </a:p>
        </p:txBody>
      </p:sp>
      <p:sp>
        <p:nvSpPr>
          <p:cNvPr id="6" name="CasellaDiTesto 5">
            <a:extLst>
              <a:ext uri="{FF2B5EF4-FFF2-40B4-BE49-F238E27FC236}">
                <a16:creationId xmlns:a16="http://schemas.microsoft.com/office/drawing/2014/main" id="{B6548AB8-A0F5-E032-BA1F-41AF12461FC1}"/>
              </a:ext>
            </a:extLst>
          </p:cNvPr>
          <p:cNvSpPr txBox="1"/>
          <p:nvPr/>
        </p:nvSpPr>
        <p:spPr>
          <a:xfrm>
            <a:off x="5559135" y="2959889"/>
            <a:ext cx="6149687" cy="1451679"/>
          </a:xfrm>
          <a:prstGeom prst="rect">
            <a:avLst/>
          </a:prstGeom>
          <a:noFill/>
        </p:spPr>
        <p:txBody>
          <a:bodyPr wrap="square">
            <a:spAutoFit/>
          </a:bodyPr>
          <a:lstStyle/>
          <a:p>
            <a:pPr algn="l" rtl="0">
              <a:lnSpc>
                <a:spcPts val="2700"/>
              </a:lnSpc>
              <a:buNone/>
            </a:pPr>
            <a:r>
              <a:rPr lang="en-US" b="0" i="0" dirty="0">
                <a:solidFill>
                  <a:srgbClr val="1F1F1F"/>
                </a:solidFill>
                <a:effectLst/>
              </a:rPr>
              <a:t>EFSA has established the following tolerable weekly limits (TWI) for mercury: </a:t>
            </a:r>
          </a:p>
          <a:p>
            <a:pPr marL="285750" indent="-285750" algn="l" rtl="0">
              <a:lnSpc>
                <a:spcPts val="2700"/>
              </a:lnSpc>
              <a:buFont typeface="Wingdings" panose="05000000000000000000" pitchFamily="2" charset="2"/>
              <a:buChar char="§"/>
            </a:pPr>
            <a:r>
              <a:rPr lang="en-US" b="0" i="0" dirty="0">
                <a:solidFill>
                  <a:srgbClr val="1F1F1F"/>
                </a:solidFill>
                <a:effectLst/>
              </a:rPr>
              <a:t>4 µg/kg body weight for inorganic mercury </a:t>
            </a:r>
            <a:endParaRPr lang="en-US" dirty="0">
              <a:solidFill>
                <a:srgbClr val="1F1F1F"/>
              </a:solidFill>
            </a:endParaRPr>
          </a:p>
          <a:p>
            <a:pPr marL="285750" indent="-285750" algn="l" rtl="0">
              <a:lnSpc>
                <a:spcPts val="2700"/>
              </a:lnSpc>
              <a:buFont typeface="Wingdings" panose="05000000000000000000" pitchFamily="2" charset="2"/>
              <a:buChar char="§"/>
            </a:pPr>
            <a:r>
              <a:rPr lang="en-US" b="0" i="0" dirty="0">
                <a:solidFill>
                  <a:srgbClr val="1F1F1F"/>
                </a:solidFill>
                <a:effectLst/>
              </a:rPr>
              <a:t>1.3 µg/kg body weight for methylmercury.</a:t>
            </a:r>
          </a:p>
        </p:txBody>
      </p:sp>
      <p:pic>
        <p:nvPicPr>
          <p:cNvPr id="8" name="Immagine 7">
            <a:extLst>
              <a:ext uri="{FF2B5EF4-FFF2-40B4-BE49-F238E27FC236}">
                <a16:creationId xmlns:a16="http://schemas.microsoft.com/office/drawing/2014/main" id="{47C118E7-1F22-FB41-E952-287FA5691EA6}"/>
              </a:ext>
            </a:extLst>
          </p:cNvPr>
          <p:cNvPicPr>
            <a:picLocks noChangeAspect="1"/>
          </p:cNvPicPr>
          <p:nvPr/>
        </p:nvPicPr>
        <p:blipFill>
          <a:blip r:embed="rId3"/>
          <a:stretch>
            <a:fillRect/>
          </a:stretch>
        </p:blipFill>
        <p:spPr>
          <a:xfrm>
            <a:off x="5406711" y="2181545"/>
            <a:ext cx="6302111" cy="551264"/>
          </a:xfrm>
          <a:prstGeom prst="rect">
            <a:avLst/>
          </a:prstGeom>
        </p:spPr>
      </p:pic>
      <p:pic>
        <p:nvPicPr>
          <p:cNvPr id="1026" name="Picture 2">
            <a:extLst>
              <a:ext uri="{FF2B5EF4-FFF2-40B4-BE49-F238E27FC236}">
                <a16:creationId xmlns:a16="http://schemas.microsoft.com/office/drawing/2014/main" id="{E13011FC-F8CF-721F-5BBA-09DC1DC592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6" t="61095" r="5666" b="765"/>
          <a:stretch>
            <a:fillRect/>
          </a:stretch>
        </p:blipFill>
        <p:spPr bwMode="auto">
          <a:xfrm>
            <a:off x="4861742" y="4383955"/>
            <a:ext cx="6547476" cy="210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378757"/>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2399</TotalTime>
  <Words>1609</Words>
  <Application>Microsoft Office PowerPoint</Application>
  <PresentationFormat>Widescreen</PresentationFormat>
  <Paragraphs>150</Paragraphs>
  <Slides>23</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23</vt:i4>
      </vt:variant>
    </vt:vector>
  </HeadingPairs>
  <TitlesOfParts>
    <vt:vector size="29" baseType="lpstr">
      <vt:lpstr>Aptos</vt:lpstr>
      <vt:lpstr>Arial</vt:lpstr>
      <vt:lpstr>Calibri</vt:lpstr>
      <vt:lpstr>ElsevierGulliver</vt:lpstr>
      <vt:lpstr>Wingdings</vt:lpstr>
      <vt:lpstr>RetrospectVTI</vt:lpstr>
      <vt:lpstr>Infertilità nella donna con obesità:  trattamento dietetico-comportamentale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Anna Maria Barile</cp:lastModifiedBy>
  <cp:revision>30</cp:revision>
  <dcterms:created xsi:type="dcterms:W3CDTF">2022-02-27T17:36:31Z</dcterms:created>
  <dcterms:modified xsi:type="dcterms:W3CDTF">2025-09-26T10:52:08Z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